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6" r:id="rId5"/>
    <p:sldId id="257" r:id="rId6"/>
    <p:sldId id="258" r:id="rId7"/>
    <p:sldId id="276" r:id="rId8"/>
    <p:sldId id="277" r:id="rId9"/>
    <p:sldId id="278" r:id="rId10"/>
    <p:sldId id="259" r:id="rId11"/>
    <p:sldId id="279" r:id="rId12"/>
    <p:sldId id="280" r:id="rId13"/>
    <p:sldId id="281" r:id="rId14"/>
    <p:sldId id="282" r:id="rId15"/>
    <p:sldId id="261" r:id="rId16"/>
    <p:sldId id="283" r:id="rId17"/>
    <p:sldId id="284" r:id="rId18"/>
    <p:sldId id="285" r:id="rId19"/>
    <p:sldId id="286" r:id="rId20"/>
    <p:sldId id="287" r:id="rId21"/>
    <p:sldId id="288" r:id="rId22"/>
    <p:sldId id="289" r:id="rId23"/>
    <p:sldId id="290" r:id="rId24"/>
    <p:sldId id="292" r:id="rId25"/>
    <p:sldId id="291" r:id="rId26"/>
    <p:sldId id="293" r:id="rId27"/>
    <p:sldId id="294" r:id="rId28"/>
    <p:sldId id="275" r:id="rId2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718"/>
  </p:normalViewPr>
  <p:slideViewPr>
    <p:cSldViewPr snapToGrid="0">
      <p:cViewPr varScale="1">
        <p:scale>
          <a:sx n="104" d="100"/>
          <a:sy n="104" d="100"/>
        </p:scale>
        <p:origin x="144" y="168"/>
      </p:cViewPr>
      <p:guideLst/>
    </p:cSldViewPr>
  </p:slideViewPr>
  <p:notesTextViewPr>
    <p:cViewPr>
      <p:scale>
        <a:sx n="1" d="1"/>
        <a:sy n="1" d="1"/>
      </p:scale>
      <p:origin x="0" y="0"/>
    </p:cViewPr>
  </p:notesTextViewPr>
  <p:sorterViewPr>
    <p:cViewPr>
      <p:scale>
        <a:sx n="126" d="100"/>
        <a:sy n="126" d="100"/>
      </p:scale>
      <p:origin x="0" y="0"/>
    </p:cViewPr>
  </p:sorterViewPr>
  <p:notesViewPr>
    <p:cSldViewPr snapToGrid="0">
      <p:cViewPr varScale="1">
        <p:scale>
          <a:sx n="96" d="100"/>
          <a:sy n="96" d="100"/>
        </p:scale>
        <p:origin x="355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7EE6AB-1F89-411A-98D0-C1F7DD6CC51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0346FC4-0956-43D1-8DDC-68432630719D}">
      <dgm:prSet/>
      <dgm:spPr/>
      <dgm:t>
        <a:bodyPr/>
        <a:lstStyle/>
        <a:p>
          <a:r>
            <a:rPr lang="en-GB"/>
            <a:t>Introduction</a:t>
          </a:r>
          <a:endParaRPr lang="en-US"/>
        </a:p>
      </dgm:t>
    </dgm:pt>
    <dgm:pt modelId="{5C1BF779-AF31-41E1-8285-F018F2EDCCDB}" type="parTrans" cxnId="{74D7900E-D93F-422C-88A3-BBF8E9F77F64}">
      <dgm:prSet/>
      <dgm:spPr/>
      <dgm:t>
        <a:bodyPr/>
        <a:lstStyle/>
        <a:p>
          <a:endParaRPr lang="en-US"/>
        </a:p>
      </dgm:t>
    </dgm:pt>
    <dgm:pt modelId="{DE242A44-0FBE-4168-95DC-5D1EE04FB5DE}" type="sibTrans" cxnId="{74D7900E-D93F-422C-88A3-BBF8E9F77F64}">
      <dgm:prSet/>
      <dgm:spPr/>
      <dgm:t>
        <a:bodyPr/>
        <a:lstStyle/>
        <a:p>
          <a:endParaRPr lang="en-US"/>
        </a:p>
      </dgm:t>
    </dgm:pt>
    <dgm:pt modelId="{90AF76BE-A822-4FA7-8219-275961C7524D}">
      <dgm:prSet/>
      <dgm:spPr/>
      <dgm:t>
        <a:bodyPr/>
        <a:lstStyle/>
        <a:p>
          <a:r>
            <a:rPr lang="en-GB"/>
            <a:t>About the Company</a:t>
          </a:r>
          <a:endParaRPr lang="en-US"/>
        </a:p>
      </dgm:t>
    </dgm:pt>
    <dgm:pt modelId="{6157E9EE-9F4D-4079-A748-999756238F12}" type="parTrans" cxnId="{6098C82E-AD34-4A08-882D-859123146D88}">
      <dgm:prSet/>
      <dgm:spPr/>
      <dgm:t>
        <a:bodyPr/>
        <a:lstStyle/>
        <a:p>
          <a:endParaRPr lang="en-US"/>
        </a:p>
      </dgm:t>
    </dgm:pt>
    <dgm:pt modelId="{761EA9A7-399F-46D5-A329-5B990BBCC5FD}" type="sibTrans" cxnId="{6098C82E-AD34-4A08-882D-859123146D88}">
      <dgm:prSet/>
      <dgm:spPr/>
      <dgm:t>
        <a:bodyPr/>
        <a:lstStyle/>
        <a:p>
          <a:endParaRPr lang="en-US"/>
        </a:p>
      </dgm:t>
    </dgm:pt>
    <dgm:pt modelId="{8612CCD4-F810-498E-8325-E942BFC59845}">
      <dgm:prSet/>
      <dgm:spPr/>
      <dgm:t>
        <a:bodyPr/>
        <a:lstStyle/>
        <a:p>
          <a:r>
            <a:rPr lang="en-GB"/>
            <a:t>Problem and Objective</a:t>
          </a:r>
          <a:endParaRPr lang="en-US"/>
        </a:p>
      </dgm:t>
    </dgm:pt>
    <dgm:pt modelId="{86D89C04-D17F-42DA-A893-8F502A2C6FE4}" type="parTrans" cxnId="{93D8A733-0DF5-439F-9BC7-20CA0820AF14}">
      <dgm:prSet/>
      <dgm:spPr/>
      <dgm:t>
        <a:bodyPr/>
        <a:lstStyle/>
        <a:p>
          <a:endParaRPr lang="en-US"/>
        </a:p>
      </dgm:t>
    </dgm:pt>
    <dgm:pt modelId="{37E0BF9D-06EE-4874-AFDF-53B73BE14906}" type="sibTrans" cxnId="{93D8A733-0DF5-439F-9BC7-20CA0820AF14}">
      <dgm:prSet/>
      <dgm:spPr/>
      <dgm:t>
        <a:bodyPr/>
        <a:lstStyle/>
        <a:p>
          <a:endParaRPr lang="en-US"/>
        </a:p>
      </dgm:t>
    </dgm:pt>
    <dgm:pt modelId="{65300D19-8348-4260-AF50-2EE98E22AFA6}">
      <dgm:prSet/>
      <dgm:spPr/>
      <dgm:t>
        <a:bodyPr/>
        <a:lstStyle/>
        <a:p>
          <a:r>
            <a:rPr lang="en-GB"/>
            <a:t>Company Model and Data Model</a:t>
          </a:r>
          <a:endParaRPr lang="en-US"/>
        </a:p>
      </dgm:t>
    </dgm:pt>
    <dgm:pt modelId="{77CB4F0D-81EC-43A4-9CD7-B12E7AC34D74}" type="parTrans" cxnId="{15D4296C-7D1F-43BF-A73C-6A0D742BB771}">
      <dgm:prSet/>
      <dgm:spPr/>
      <dgm:t>
        <a:bodyPr/>
        <a:lstStyle/>
        <a:p>
          <a:endParaRPr lang="en-US"/>
        </a:p>
      </dgm:t>
    </dgm:pt>
    <dgm:pt modelId="{A5FBA21E-6A6D-4A81-9160-CD37AA6CBAA9}" type="sibTrans" cxnId="{15D4296C-7D1F-43BF-A73C-6A0D742BB771}">
      <dgm:prSet/>
      <dgm:spPr/>
      <dgm:t>
        <a:bodyPr/>
        <a:lstStyle/>
        <a:p>
          <a:endParaRPr lang="en-US"/>
        </a:p>
      </dgm:t>
    </dgm:pt>
    <dgm:pt modelId="{80725B4C-1EB1-4506-9F53-166C918C336C}">
      <dgm:prSet/>
      <dgm:spPr/>
      <dgm:t>
        <a:bodyPr/>
        <a:lstStyle/>
        <a:p>
          <a:r>
            <a:rPr lang="en-GB"/>
            <a:t>Dashboard</a:t>
          </a:r>
          <a:endParaRPr lang="en-US"/>
        </a:p>
      </dgm:t>
    </dgm:pt>
    <dgm:pt modelId="{98526EB8-78E2-446D-B7AE-3D602C46CC4A}" type="parTrans" cxnId="{37DD3F3E-9CB6-4B1E-8702-1576608D9756}">
      <dgm:prSet/>
      <dgm:spPr/>
      <dgm:t>
        <a:bodyPr/>
        <a:lstStyle/>
        <a:p>
          <a:endParaRPr lang="en-US"/>
        </a:p>
      </dgm:t>
    </dgm:pt>
    <dgm:pt modelId="{A616C744-00D5-400F-A9FB-2760E6707653}" type="sibTrans" cxnId="{37DD3F3E-9CB6-4B1E-8702-1576608D9756}">
      <dgm:prSet/>
      <dgm:spPr/>
      <dgm:t>
        <a:bodyPr/>
        <a:lstStyle/>
        <a:p>
          <a:endParaRPr lang="en-US"/>
        </a:p>
      </dgm:t>
    </dgm:pt>
    <dgm:pt modelId="{0701D474-D561-4583-8B5A-E8ED0DC81E4A}">
      <dgm:prSet/>
      <dgm:spPr/>
      <dgm:t>
        <a:bodyPr/>
        <a:lstStyle/>
        <a:p>
          <a:r>
            <a:rPr lang="en-GB"/>
            <a:t>Key Measures</a:t>
          </a:r>
          <a:endParaRPr lang="en-US"/>
        </a:p>
      </dgm:t>
    </dgm:pt>
    <dgm:pt modelId="{76C03D96-C782-4AE4-B5C6-F4E6755A7C5E}" type="parTrans" cxnId="{F5B0F68B-AC40-4A00-B845-842C27530871}">
      <dgm:prSet/>
      <dgm:spPr/>
      <dgm:t>
        <a:bodyPr/>
        <a:lstStyle/>
        <a:p>
          <a:endParaRPr lang="en-US"/>
        </a:p>
      </dgm:t>
    </dgm:pt>
    <dgm:pt modelId="{11F45460-1D0B-43D7-AD9D-E64ABE96AEFF}" type="sibTrans" cxnId="{F5B0F68B-AC40-4A00-B845-842C27530871}">
      <dgm:prSet/>
      <dgm:spPr/>
      <dgm:t>
        <a:bodyPr/>
        <a:lstStyle/>
        <a:p>
          <a:endParaRPr lang="en-US"/>
        </a:p>
      </dgm:t>
    </dgm:pt>
    <dgm:pt modelId="{70405F19-2D3E-4BA9-A92D-0A5E444FCD57}" type="pres">
      <dgm:prSet presAssocID="{DB7EE6AB-1F89-411A-98D0-C1F7DD6CC510}" presName="root" presStyleCnt="0">
        <dgm:presLayoutVars>
          <dgm:dir/>
          <dgm:resizeHandles val="exact"/>
        </dgm:presLayoutVars>
      </dgm:prSet>
      <dgm:spPr/>
    </dgm:pt>
    <dgm:pt modelId="{C02555A6-A7E8-4A23-98AB-8001001B6047}" type="pres">
      <dgm:prSet presAssocID="{B0346FC4-0956-43D1-8DDC-68432630719D}" presName="compNode" presStyleCnt="0"/>
      <dgm:spPr/>
    </dgm:pt>
    <dgm:pt modelId="{4B8EDA02-F9DE-42C1-A45D-42C613892A7C}" type="pres">
      <dgm:prSet presAssocID="{B0346FC4-0956-43D1-8DDC-68432630719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6967FA9D-1914-4718-8E23-634E3E8E65EA}" type="pres">
      <dgm:prSet presAssocID="{B0346FC4-0956-43D1-8DDC-68432630719D}" presName="spaceRect" presStyleCnt="0"/>
      <dgm:spPr/>
    </dgm:pt>
    <dgm:pt modelId="{527CC7F7-87E5-481C-9818-D2E67B8EBDFC}" type="pres">
      <dgm:prSet presAssocID="{B0346FC4-0956-43D1-8DDC-68432630719D}" presName="textRect" presStyleLbl="revTx" presStyleIdx="0" presStyleCnt="6">
        <dgm:presLayoutVars>
          <dgm:chMax val="1"/>
          <dgm:chPref val="1"/>
        </dgm:presLayoutVars>
      </dgm:prSet>
      <dgm:spPr/>
    </dgm:pt>
    <dgm:pt modelId="{F4B31809-DE6E-4D62-88F9-FF2BDACD301F}" type="pres">
      <dgm:prSet presAssocID="{DE242A44-0FBE-4168-95DC-5D1EE04FB5DE}" presName="sibTrans" presStyleCnt="0"/>
      <dgm:spPr/>
    </dgm:pt>
    <dgm:pt modelId="{7509E5F8-0195-457E-A03B-DD10E9560E13}" type="pres">
      <dgm:prSet presAssocID="{90AF76BE-A822-4FA7-8219-275961C7524D}" presName="compNode" presStyleCnt="0"/>
      <dgm:spPr/>
    </dgm:pt>
    <dgm:pt modelId="{9FDDE49A-F606-4712-8392-D9D896973EFB}" type="pres">
      <dgm:prSet presAssocID="{90AF76BE-A822-4FA7-8219-275961C7524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og"/>
        </a:ext>
      </dgm:extLst>
    </dgm:pt>
    <dgm:pt modelId="{7B91F93F-1ADF-4ACA-A5AF-A693583D1FA3}" type="pres">
      <dgm:prSet presAssocID="{90AF76BE-A822-4FA7-8219-275961C7524D}" presName="spaceRect" presStyleCnt="0"/>
      <dgm:spPr/>
    </dgm:pt>
    <dgm:pt modelId="{0417A65D-3B4A-4868-B2CF-0E93DB6ED30D}" type="pres">
      <dgm:prSet presAssocID="{90AF76BE-A822-4FA7-8219-275961C7524D}" presName="textRect" presStyleLbl="revTx" presStyleIdx="1" presStyleCnt="6">
        <dgm:presLayoutVars>
          <dgm:chMax val="1"/>
          <dgm:chPref val="1"/>
        </dgm:presLayoutVars>
      </dgm:prSet>
      <dgm:spPr/>
    </dgm:pt>
    <dgm:pt modelId="{5213C93D-4CD3-4317-BCBF-0B583D2FD7A0}" type="pres">
      <dgm:prSet presAssocID="{761EA9A7-399F-46D5-A329-5B990BBCC5FD}" presName="sibTrans" presStyleCnt="0"/>
      <dgm:spPr/>
    </dgm:pt>
    <dgm:pt modelId="{2EBFF57A-6BE6-43A8-B3C9-307F933030B4}" type="pres">
      <dgm:prSet presAssocID="{8612CCD4-F810-498E-8325-E942BFC59845}" presName="compNode" presStyleCnt="0"/>
      <dgm:spPr/>
    </dgm:pt>
    <dgm:pt modelId="{BDC883C1-0F1F-4E2A-9CB7-CB5BC140F9C5}" type="pres">
      <dgm:prSet presAssocID="{8612CCD4-F810-498E-8325-E942BFC5984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gnostic"/>
        </a:ext>
      </dgm:extLst>
    </dgm:pt>
    <dgm:pt modelId="{FEFE251A-1E74-48D7-B439-00F04937EA0F}" type="pres">
      <dgm:prSet presAssocID="{8612CCD4-F810-498E-8325-E942BFC59845}" presName="spaceRect" presStyleCnt="0"/>
      <dgm:spPr/>
    </dgm:pt>
    <dgm:pt modelId="{72162B83-598F-491A-A13B-EC575D383A42}" type="pres">
      <dgm:prSet presAssocID="{8612CCD4-F810-498E-8325-E942BFC59845}" presName="textRect" presStyleLbl="revTx" presStyleIdx="2" presStyleCnt="6">
        <dgm:presLayoutVars>
          <dgm:chMax val="1"/>
          <dgm:chPref val="1"/>
        </dgm:presLayoutVars>
      </dgm:prSet>
      <dgm:spPr/>
    </dgm:pt>
    <dgm:pt modelId="{CF219301-D614-4646-B40B-8A6D6F61FB07}" type="pres">
      <dgm:prSet presAssocID="{37E0BF9D-06EE-4874-AFDF-53B73BE14906}" presName="sibTrans" presStyleCnt="0"/>
      <dgm:spPr/>
    </dgm:pt>
    <dgm:pt modelId="{CA13FC8C-F44F-409F-92E4-3DA0FC5908FF}" type="pres">
      <dgm:prSet presAssocID="{65300D19-8348-4260-AF50-2EE98E22AFA6}" presName="compNode" presStyleCnt="0"/>
      <dgm:spPr/>
    </dgm:pt>
    <dgm:pt modelId="{72EA4FF7-2765-4FED-B81E-6B1CA433CFF6}" type="pres">
      <dgm:prSet presAssocID="{65300D19-8348-4260-AF50-2EE98E22AFA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53080C6-2F25-484D-8679-3499816CA92E}" type="pres">
      <dgm:prSet presAssocID="{65300D19-8348-4260-AF50-2EE98E22AFA6}" presName="spaceRect" presStyleCnt="0"/>
      <dgm:spPr/>
    </dgm:pt>
    <dgm:pt modelId="{FB484554-A2E1-4F81-BBAF-34C36D69927A}" type="pres">
      <dgm:prSet presAssocID="{65300D19-8348-4260-AF50-2EE98E22AFA6}" presName="textRect" presStyleLbl="revTx" presStyleIdx="3" presStyleCnt="6">
        <dgm:presLayoutVars>
          <dgm:chMax val="1"/>
          <dgm:chPref val="1"/>
        </dgm:presLayoutVars>
      </dgm:prSet>
      <dgm:spPr/>
    </dgm:pt>
    <dgm:pt modelId="{A2BCAA62-A8E5-4B2E-84FA-64434A744C7D}" type="pres">
      <dgm:prSet presAssocID="{A5FBA21E-6A6D-4A81-9160-CD37AA6CBAA9}" presName="sibTrans" presStyleCnt="0"/>
      <dgm:spPr/>
    </dgm:pt>
    <dgm:pt modelId="{8D944C12-60E0-4800-96B0-A9B23BC951A7}" type="pres">
      <dgm:prSet presAssocID="{80725B4C-1EB1-4506-9F53-166C918C336C}" presName="compNode" presStyleCnt="0"/>
      <dgm:spPr/>
    </dgm:pt>
    <dgm:pt modelId="{2C0ED3EB-7264-4E49-8B67-E3EEA03B91DF}" type="pres">
      <dgm:prSet presAssocID="{80725B4C-1EB1-4506-9F53-166C918C336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Secure"/>
        </a:ext>
      </dgm:extLst>
    </dgm:pt>
    <dgm:pt modelId="{8C990D7C-35C7-40D7-AE18-CC87AC263921}" type="pres">
      <dgm:prSet presAssocID="{80725B4C-1EB1-4506-9F53-166C918C336C}" presName="spaceRect" presStyleCnt="0"/>
      <dgm:spPr/>
    </dgm:pt>
    <dgm:pt modelId="{2525793A-B8D2-4D05-938E-C1B184FA8491}" type="pres">
      <dgm:prSet presAssocID="{80725B4C-1EB1-4506-9F53-166C918C336C}" presName="textRect" presStyleLbl="revTx" presStyleIdx="4" presStyleCnt="6">
        <dgm:presLayoutVars>
          <dgm:chMax val="1"/>
          <dgm:chPref val="1"/>
        </dgm:presLayoutVars>
      </dgm:prSet>
      <dgm:spPr/>
    </dgm:pt>
    <dgm:pt modelId="{7CA1E9A5-8E85-465D-8D23-0547789890E2}" type="pres">
      <dgm:prSet presAssocID="{A616C744-00D5-400F-A9FB-2760E6707653}" presName="sibTrans" presStyleCnt="0"/>
      <dgm:spPr/>
    </dgm:pt>
    <dgm:pt modelId="{07627A78-BC67-4BF5-81ED-1E64459F7115}" type="pres">
      <dgm:prSet presAssocID="{0701D474-D561-4583-8B5A-E8ED0DC81E4A}" presName="compNode" presStyleCnt="0"/>
      <dgm:spPr/>
    </dgm:pt>
    <dgm:pt modelId="{E9FD4031-B4EA-490C-BCEC-88D4B1D1464A}" type="pres">
      <dgm:prSet presAssocID="{0701D474-D561-4583-8B5A-E8ED0DC81E4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ncryption"/>
        </a:ext>
      </dgm:extLst>
    </dgm:pt>
    <dgm:pt modelId="{613BA239-A9F6-4AEA-8717-F40EE02701F1}" type="pres">
      <dgm:prSet presAssocID="{0701D474-D561-4583-8B5A-E8ED0DC81E4A}" presName="spaceRect" presStyleCnt="0"/>
      <dgm:spPr/>
    </dgm:pt>
    <dgm:pt modelId="{982946B6-DD3E-4F9E-823D-6DB5C2C84482}" type="pres">
      <dgm:prSet presAssocID="{0701D474-D561-4583-8B5A-E8ED0DC81E4A}" presName="textRect" presStyleLbl="revTx" presStyleIdx="5" presStyleCnt="6">
        <dgm:presLayoutVars>
          <dgm:chMax val="1"/>
          <dgm:chPref val="1"/>
        </dgm:presLayoutVars>
      </dgm:prSet>
      <dgm:spPr/>
    </dgm:pt>
  </dgm:ptLst>
  <dgm:cxnLst>
    <dgm:cxn modelId="{74D7900E-D93F-422C-88A3-BBF8E9F77F64}" srcId="{DB7EE6AB-1F89-411A-98D0-C1F7DD6CC510}" destId="{B0346FC4-0956-43D1-8DDC-68432630719D}" srcOrd="0" destOrd="0" parTransId="{5C1BF779-AF31-41E1-8285-F018F2EDCCDB}" sibTransId="{DE242A44-0FBE-4168-95DC-5D1EE04FB5DE}"/>
    <dgm:cxn modelId="{C435ED12-A232-4360-B6BA-F4EC557A68C0}" type="presOf" srcId="{8612CCD4-F810-498E-8325-E942BFC59845}" destId="{72162B83-598F-491A-A13B-EC575D383A42}" srcOrd="0" destOrd="0" presId="urn:microsoft.com/office/officeart/2018/2/layout/IconLabelList"/>
    <dgm:cxn modelId="{CBA00528-EFA5-44F7-9391-F8A9908B7042}" type="presOf" srcId="{0701D474-D561-4583-8B5A-E8ED0DC81E4A}" destId="{982946B6-DD3E-4F9E-823D-6DB5C2C84482}" srcOrd="0" destOrd="0" presId="urn:microsoft.com/office/officeart/2018/2/layout/IconLabelList"/>
    <dgm:cxn modelId="{6098C82E-AD34-4A08-882D-859123146D88}" srcId="{DB7EE6AB-1F89-411A-98D0-C1F7DD6CC510}" destId="{90AF76BE-A822-4FA7-8219-275961C7524D}" srcOrd="1" destOrd="0" parTransId="{6157E9EE-9F4D-4079-A748-999756238F12}" sibTransId="{761EA9A7-399F-46D5-A329-5B990BBCC5FD}"/>
    <dgm:cxn modelId="{93D8A733-0DF5-439F-9BC7-20CA0820AF14}" srcId="{DB7EE6AB-1F89-411A-98D0-C1F7DD6CC510}" destId="{8612CCD4-F810-498E-8325-E942BFC59845}" srcOrd="2" destOrd="0" parTransId="{86D89C04-D17F-42DA-A893-8F502A2C6FE4}" sibTransId="{37E0BF9D-06EE-4874-AFDF-53B73BE14906}"/>
    <dgm:cxn modelId="{37DD3F3E-9CB6-4B1E-8702-1576608D9756}" srcId="{DB7EE6AB-1F89-411A-98D0-C1F7DD6CC510}" destId="{80725B4C-1EB1-4506-9F53-166C918C336C}" srcOrd="4" destOrd="0" parTransId="{98526EB8-78E2-446D-B7AE-3D602C46CC4A}" sibTransId="{A616C744-00D5-400F-A9FB-2760E6707653}"/>
    <dgm:cxn modelId="{15D4296C-7D1F-43BF-A73C-6A0D742BB771}" srcId="{DB7EE6AB-1F89-411A-98D0-C1F7DD6CC510}" destId="{65300D19-8348-4260-AF50-2EE98E22AFA6}" srcOrd="3" destOrd="0" parTransId="{77CB4F0D-81EC-43A4-9CD7-B12E7AC34D74}" sibTransId="{A5FBA21E-6A6D-4A81-9160-CD37AA6CBAA9}"/>
    <dgm:cxn modelId="{44C51F5A-8D9C-4B93-B271-EB8A289E8A96}" type="presOf" srcId="{90AF76BE-A822-4FA7-8219-275961C7524D}" destId="{0417A65D-3B4A-4868-B2CF-0E93DB6ED30D}" srcOrd="0" destOrd="0" presId="urn:microsoft.com/office/officeart/2018/2/layout/IconLabelList"/>
    <dgm:cxn modelId="{A9BEF77E-0096-4C23-A514-A575FC6A8842}" type="presOf" srcId="{B0346FC4-0956-43D1-8DDC-68432630719D}" destId="{527CC7F7-87E5-481C-9818-D2E67B8EBDFC}" srcOrd="0" destOrd="0" presId="urn:microsoft.com/office/officeart/2018/2/layout/IconLabelList"/>
    <dgm:cxn modelId="{F5B0F68B-AC40-4A00-B845-842C27530871}" srcId="{DB7EE6AB-1F89-411A-98D0-C1F7DD6CC510}" destId="{0701D474-D561-4583-8B5A-E8ED0DC81E4A}" srcOrd="5" destOrd="0" parTransId="{76C03D96-C782-4AE4-B5C6-F4E6755A7C5E}" sibTransId="{11F45460-1D0B-43D7-AD9D-E64ABE96AEFF}"/>
    <dgm:cxn modelId="{65B867A7-68ED-41C6-86A3-056C79FD667E}" type="presOf" srcId="{65300D19-8348-4260-AF50-2EE98E22AFA6}" destId="{FB484554-A2E1-4F81-BBAF-34C36D69927A}" srcOrd="0" destOrd="0" presId="urn:microsoft.com/office/officeart/2018/2/layout/IconLabelList"/>
    <dgm:cxn modelId="{8F57AEDB-A814-4EE1-AE15-51529B4AEBFD}" type="presOf" srcId="{DB7EE6AB-1F89-411A-98D0-C1F7DD6CC510}" destId="{70405F19-2D3E-4BA9-A92D-0A5E444FCD57}" srcOrd="0" destOrd="0" presId="urn:microsoft.com/office/officeart/2018/2/layout/IconLabelList"/>
    <dgm:cxn modelId="{8FC425FB-F806-48D2-A5D5-774FE0FD203A}" type="presOf" srcId="{80725B4C-1EB1-4506-9F53-166C918C336C}" destId="{2525793A-B8D2-4D05-938E-C1B184FA8491}" srcOrd="0" destOrd="0" presId="urn:microsoft.com/office/officeart/2018/2/layout/IconLabelList"/>
    <dgm:cxn modelId="{812A9444-06CB-4226-A984-81927B05B587}" type="presParOf" srcId="{70405F19-2D3E-4BA9-A92D-0A5E444FCD57}" destId="{C02555A6-A7E8-4A23-98AB-8001001B6047}" srcOrd="0" destOrd="0" presId="urn:microsoft.com/office/officeart/2018/2/layout/IconLabelList"/>
    <dgm:cxn modelId="{89F3C58F-CD21-4657-9317-148E4F45EBFF}" type="presParOf" srcId="{C02555A6-A7E8-4A23-98AB-8001001B6047}" destId="{4B8EDA02-F9DE-42C1-A45D-42C613892A7C}" srcOrd="0" destOrd="0" presId="urn:microsoft.com/office/officeart/2018/2/layout/IconLabelList"/>
    <dgm:cxn modelId="{DB99581F-4C97-4E33-9C1F-2C457E502467}" type="presParOf" srcId="{C02555A6-A7E8-4A23-98AB-8001001B6047}" destId="{6967FA9D-1914-4718-8E23-634E3E8E65EA}" srcOrd="1" destOrd="0" presId="urn:microsoft.com/office/officeart/2018/2/layout/IconLabelList"/>
    <dgm:cxn modelId="{503A2D66-82BA-4149-9110-73127DF251C9}" type="presParOf" srcId="{C02555A6-A7E8-4A23-98AB-8001001B6047}" destId="{527CC7F7-87E5-481C-9818-D2E67B8EBDFC}" srcOrd="2" destOrd="0" presId="urn:microsoft.com/office/officeart/2018/2/layout/IconLabelList"/>
    <dgm:cxn modelId="{D640491D-11C8-43A3-A624-D4FC8A307154}" type="presParOf" srcId="{70405F19-2D3E-4BA9-A92D-0A5E444FCD57}" destId="{F4B31809-DE6E-4D62-88F9-FF2BDACD301F}" srcOrd="1" destOrd="0" presId="urn:microsoft.com/office/officeart/2018/2/layout/IconLabelList"/>
    <dgm:cxn modelId="{793D61C4-F1B6-4985-95CA-5619A2783A3E}" type="presParOf" srcId="{70405F19-2D3E-4BA9-A92D-0A5E444FCD57}" destId="{7509E5F8-0195-457E-A03B-DD10E9560E13}" srcOrd="2" destOrd="0" presId="urn:microsoft.com/office/officeart/2018/2/layout/IconLabelList"/>
    <dgm:cxn modelId="{E1274489-F28F-4E3B-AFA2-B04C0CBDBE9F}" type="presParOf" srcId="{7509E5F8-0195-457E-A03B-DD10E9560E13}" destId="{9FDDE49A-F606-4712-8392-D9D896973EFB}" srcOrd="0" destOrd="0" presId="urn:microsoft.com/office/officeart/2018/2/layout/IconLabelList"/>
    <dgm:cxn modelId="{83B2FCB5-42EF-4BD0-8869-9D4A0B209F45}" type="presParOf" srcId="{7509E5F8-0195-457E-A03B-DD10E9560E13}" destId="{7B91F93F-1ADF-4ACA-A5AF-A693583D1FA3}" srcOrd="1" destOrd="0" presId="urn:microsoft.com/office/officeart/2018/2/layout/IconLabelList"/>
    <dgm:cxn modelId="{6A0FE183-AAD4-410A-9BD5-9563D494DF3C}" type="presParOf" srcId="{7509E5F8-0195-457E-A03B-DD10E9560E13}" destId="{0417A65D-3B4A-4868-B2CF-0E93DB6ED30D}" srcOrd="2" destOrd="0" presId="urn:microsoft.com/office/officeart/2018/2/layout/IconLabelList"/>
    <dgm:cxn modelId="{23FC30E4-48FC-4856-8B89-65E888ECAAE0}" type="presParOf" srcId="{70405F19-2D3E-4BA9-A92D-0A5E444FCD57}" destId="{5213C93D-4CD3-4317-BCBF-0B583D2FD7A0}" srcOrd="3" destOrd="0" presId="urn:microsoft.com/office/officeart/2018/2/layout/IconLabelList"/>
    <dgm:cxn modelId="{714EAE3B-DCEA-4E40-BB76-23A4FD1E6BEC}" type="presParOf" srcId="{70405F19-2D3E-4BA9-A92D-0A5E444FCD57}" destId="{2EBFF57A-6BE6-43A8-B3C9-307F933030B4}" srcOrd="4" destOrd="0" presId="urn:microsoft.com/office/officeart/2018/2/layout/IconLabelList"/>
    <dgm:cxn modelId="{46F51473-762E-45D8-90F1-29125B1F8466}" type="presParOf" srcId="{2EBFF57A-6BE6-43A8-B3C9-307F933030B4}" destId="{BDC883C1-0F1F-4E2A-9CB7-CB5BC140F9C5}" srcOrd="0" destOrd="0" presId="urn:microsoft.com/office/officeart/2018/2/layout/IconLabelList"/>
    <dgm:cxn modelId="{18C45B5A-4948-4077-AA72-356815792269}" type="presParOf" srcId="{2EBFF57A-6BE6-43A8-B3C9-307F933030B4}" destId="{FEFE251A-1E74-48D7-B439-00F04937EA0F}" srcOrd="1" destOrd="0" presId="urn:microsoft.com/office/officeart/2018/2/layout/IconLabelList"/>
    <dgm:cxn modelId="{4ADCB1BA-D666-428C-BD3B-EC978AB9A4EE}" type="presParOf" srcId="{2EBFF57A-6BE6-43A8-B3C9-307F933030B4}" destId="{72162B83-598F-491A-A13B-EC575D383A42}" srcOrd="2" destOrd="0" presId="urn:microsoft.com/office/officeart/2018/2/layout/IconLabelList"/>
    <dgm:cxn modelId="{55BEDFEF-2ECB-4E55-A77B-DC2FA5BD2EFD}" type="presParOf" srcId="{70405F19-2D3E-4BA9-A92D-0A5E444FCD57}" destId="{CF219301-D614-4646-B40B-8A6D6F61FB07}" srcOrd="5" destOrd="0" presId="urn:microsoft.com/office/officeart/2018/2/layout/IconLabelList"/>
    <dgm:cxn modelId="{FDA20BCE-4722-44BB-8890-729F296CDD88}" type="presParOf" srcId="{70405F19-2D3E-4BA9-A92D-0A5E444FCD57}" destId="{CA13FC8C-F44F-409F-92E4-3DA0FC5908FF}" srcOrd="6" destOrd="0" presId="urn:microsoft.com/office/officeart/2018/2/layout/IconLabelList"/>
    <dgm:cxn modelId="{FEBF113C-7CCE-4092-99AC-D81A6717D96E}" type="presParOf" srcId="{CA13FC8C-F44F-409F-92E4-3DA0FC5908FF}" destId="{72EA4FF7-2765-4FED-B81E-6B1CA433CFF6}" srcOrd="0" destOrd="0" presId="urn:microsoft.com/office/officeart/2018/2/layout/IconLabelList"/>
    <dgm:cxn modelId="{EAA09874-13F5-4873-AC82-E0E49926A678}" type="presParOf" srcId="{CA13FC8C-F44F-409F-92E4-3DA0FC5908FF}" destId="{D53080C6-2F25-484D-8679-3499816CA92E}" srcOrd="1" destOrd="0" presId="urn:microsoft.com/office/officeart/2018/2/layout/IconLabelList"/>
    <dgm:cxn modelId="{4F98D6EE-0992-4745-A557-5430D31293F1}" type="presParOf" srcId="{CA13FC8C-F44F-409F-92E4-3DA0FC5908FF}" destId="{FB484554-A2E1-4F81-BBAF-34C36D69927A}" srcOrd="2" destOrd="0" presId="urn:microsoft.com/office/officeart/2018/2/layout/IconLabelList"/>
    <dgm:cxn modelId="{64B88CB9-EDF2-4C37-8F49-DDCA36AD0104}" type="presParOf" srcId="{70405F19-2D3E-4BA9-A92D-0A5E444FCD57}" destId="{A2BCAA62-A8E5-4B2E-84FA-64434A744C7D}" srcOrd="7" destOrd="0" presId="urn:microsoft.com/office/officeart/2018/2/layout/IconLabelList"/>
    <dgm:cxn modelId="{4867C479-BBB3-42A4-979A-935D9436C0CC}" type="presParOf" srcId="{70405F19-2D3E-4BA9-A92D-0A5E444FCD57}" destId="{8D944C12-60E0-4800-96B0-A9B23BC951A7}" srcOrd="8" destOrd="0" presId="urn:microsoft.com/office/officeart/2018/2/layout/IconLabelList"/>
    <dgm:cxn modelId="{117A090F-D57A-4115-B13F-6527D8128DBB}" type="presParOf" srcId="{8D944C12-60E0-4800-96B0-A9B23BC951A7}" destId="{2C0ED3EB-7264-4E49-8B67-E3EEA03B91DF}" srcOrd="0" destOrd="0" presId="urn:microsoft.com/office/officeart/2018/2/layout/IconLabelList"/>
    <dgm:cxn modelId="{B08DBF8B-D381-47E8-B79C-3A2CBDF400CF}" type="presParOf" srcId="{8D944C12-60E0-4800-96B0-A9B23BC951A7}" destId="{8C990D7C-35C7-40D7-AE18-CC87AC263921}" srcOrd="1" destOrd="0" presId="urn:microsoft.com/office/officeart/2018/2/layout/IconLabelList"/>
    <dgm:cxn modelId="{5B89A388-A905-4877-8134-98FE914D7BD4}" type="presParOf" srcId="{8D944C12-60E0-4800-96B0-A9B23BC951A7}" destId="{2525793A-B8D2-4D05-938E-C1B184FA8491}" srcOrd="2" destOrd="0" presId="urn:microsoft.com/office/officeart/2018/2/layout/IconLabelList"/>
    <dgm:cxn modelId="{B7EA1D12-3326-4A11-BCB1-0C99C927459B}" type="presParOf" srcId="{70405F19-2D3E-4BA9-A92D-0A5E444FCD57}" destId="{7CA1E9A5-8E85-465D-8D23-0547789890E2}" srcOrd="9" destOrd="0" presId="urn:microsoft.com/office/officeart/2018/2/layout/IconLabelList"/>
    <dgm:cxn modelId="{395E0486-B198-480F-974F-BFC8606E3BDD}" type="presParOf" srcId="{70405F19-2D3E-4BA9-A92D-0A5E444FCD57}" destId="{07627A78-BC67-4BF5-81ED-1E64459F7115}" srcOrd="10" destOrd="0" presId="urn:microsoft.com/office/officeart/2018/2/layout/IconLabelList"/>
    <dgm:cxn modelId="{BDA7F76A-4093-4BA2-AA7B-C3436C788CB1}" type="presParOf" srcId="{07627A78-BC67-4BF5-81ED-1E64459F7115}" destId="{E9FD4031-B4EA-490C-BCEC-88D4B1D1464A}" srcOrd="0" destOrd="0" presId="urn:microsoft.com/office/officeart/2018/2/layout/IconLabelList"/>
    <dgm:cxn modelId="{01BD2F15-1976-4587-AC2E-2E9CD1D3D650}" type="presParOf" srcId="{07627A78-BC67-4BF5-81ED-1E64459F7115}" destId="{613BA239-A9F6-4AEA-8717-F40EE02701F1}" srcOrd="1" destOrd="0" presId="urn:microsoft.com/office/officeart/2018/2/layout/IconLabelList"/>
    <dgm:cxn modelId="{D1AC9EC1-2DF0-4E30-AEEF-370AFB45D935}" type="presParOf" srcId="{07627A78-BC67-4BF5-81ED-1E64459F7115}" destId="{982946B6-DD3E-4F9E-823D-6DB5C2C8448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EDA02-F9DE-42C1-A45D-42C613892A7C}">
      <dsp:nvSpPr>
        <dsp:cNvPr id="0" name=""/>
        <dsp:cNvSpPr/>
      </dsp:nvSpPr>
      <dsp:spPr>
        <a:xfrm>
          <a:off x="392293" y="972302"/>
          <a:ext cx="639931" cy="6399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7CC7F7-87E5-481C-9818-D2E67B8EBDFC}">
      <dsp:nvSpPr>
        <dsp:cNvPr id="0" name=""/>
        <dsp:cNvSpPr/>
      </dsp:nvSpPr>
      <dsp:spPr>
        <a:xfrm>
          <a:off x="1224" y="1825684"/>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Introduction</a:t>
          </a:r>
          <a:endParaRPr lang="en-US" sz="1500" kern="1200"/>
        </a:p>
      </dsp:txBody>
      <dsp:txXfrm>
        <a:off x="1224" y="1825684"/>
        <a:ext cx="1422070" cy="568828"/>
      </dsp:txXfrm>
    </dsp:sp>
    <dsp:sp modelId="{9FDDE49A-F606-4712-8392-D9D896973EFB}">
      <dsp:nvSpPr>
        <dsp:cNvPr id="0" name=""/>
        <dsp:cNvSpPr/>
      </dsp:nvSpPr>
      <dsp:spPr>
        <a:xfrm>
          <a:off x="2063226" y="972302"/>
          <a:ext cx="639931" cy="6399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17A65D-3B4A-4868-B2CF-0E93DB6ED30D}">
      <dsp:nvSpPr>
        <dsp:cNvPr id="0" name=""/>
        <dsp:cNvSpPr/>
      </dsp:nvSpPr>
      <dsp:spPr>
        <a:xfrm>
          <a:off x="1672156" y="1825684"/>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About the Company</a:t>
          </a:r>
          <a:endParaRPr lang="en-US" sz="1500" kern="1200"/>
        </a:p>
      </dsp:txBody>
      <dsp:txXfrm>
        <a:off x="1672156" y="1825684"/>
        <a:ext cx="1422070" cy="568828"/>
      </dsp:txXfrm>
    </dsp:sp>
    <dsp:sp modelId="{BDC883C1-0F1F-4E2A-9CB7-CB5BC140F9C5}">
      <dsp:nvSpPr>
        <dsp:cNvPr id="0" name=""/>
        <dsp:cNvSpPr/>
      </dsp:nvSpPr>
      <dsp:spPr>
        <a:xfrm>
          <a:off x="3734158" y="972302"/>
          <a:ext cx="639931" cy="6399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162B83-598F-491A-A13B-EC575D383A42}">
      <dsp:nvSpPr>
        <dsp:cNvPr id="0" name=""/>
        <dsp:cNvSpPr/>
      </dsp:nvSpPr>
      <dsp:spPr>
        <a:xfrm>
          <a:off x="3343089" y="1825684"/>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Problem and Objective</a:t>
          </a:r>
          <a:endParaRPr lang="en-US" sz="1500" kern="1200"/>
        </a:p>
      </dsp:txBody>
      <dsp:txXfrm>
        <a:off x="3343089" y="1825684"/>
        <a:ext cx="1422070" cy="568828"/>
      </dsp:txXfrm>
    </dsp:sp>
    <dsp:sp modelId="{72EA4FF7-2765-4FED-B81E-6B1CA433CFF6}">
      <dsp:nvSpPr>
        <dsp:cNvPr id="0" name=""/>
        <dsp:cNvSpPr/>
      </dsp:nvSpPr>
      <dsp:spPr>
        <a:xfrm>
          <a:off x="5405091" y="972302"/>
          <a:ext cx="639931" cy="6399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484554-A2E1-4F81-BBAF-34C36D69927A}">
      <dsp:nvSpPr>
        <dsp:cNvPr id="0" name=""/>
        <dsp:cNvSpPr/>
      </dsp:nvSpPr>
      <dsp:spPr>
        <a:xfrm>
          <a:off x="5014022" y="1825684"/>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Company Model and Data Model</a:t>
          </a:r>
          <a:endParaRPr lang="en-US" sz="1500" kern="1200"/>
        </a:p>
      </dsp:txBody>
      <dsp:txXfrm>
        <a:off x="5014022" y="1825684"/>
        <a:ext cx="1422070" cy="568828"/>
      </dsp:txXfrm>
    </dsp:sp>
    <dsp:sp modelId="{2C0ED3EB-7264-4E49-8B67-E3EEA03B91DF}">
      <dsp:nvSpPr>
        <dsp:cNvPr id="0" name=""/>
        <dsp:cNvSpPr/>
      </dsp:nvSpPr>
      <dsp:spPr>
        <a:xfrm>
          <a:off x="7076024" y="972302"/>
          <a:ext cx="639931" cy="6399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25793A-B8D2-4D05-938E-C1B184FA8491}">
      <dsp:nvSpPr>
        <dsp:cNvPr id="0" name=""/>
        <dsp:cNvSpPr/>
      </dsp:nvSpPr>
      <dsp:spPr>
        <a:xfrm>
          <a:off x="6684954" y="1825684"/>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Dashboard</a:t>
          </a:r>
          <a:endParaRPr lang="en-US" sz="1500" kern="1200"/>
        </a:p>
      </dsp:txBody>
      <dsp:txXfrm>
        <a:off x="6684954" y="1825684"/>
        <a:ext cx="1422070" cy="568828"/>
      </dsp:txXfrm>
    </dsp:sp>
    <dsp:sp modelId="{E9FD4031-B4EA-490C-BCEC-88D4B1D1464A}">
      <dsp:nvSpPr>
        <dsp:cNvPr id="0" name=""/>
        <dsp:cNvSpPr/>
      </dsp:nvSpPr>
      <dsp:spPr>
        <a:xfrm>
          <a:off x="8746956" y="972302"/>
          <a:ext cx="639931" cy="63993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2946B6-DD3E-4F9E-823D-6DB5C2C84482}">
      <dsp:nvSpPr>
        <dsp:cNvPr id="0" name=""/>
        <dsp:cNvSpPr/>
      </dsp:nvSpPr>
      <dsp:spPr>
        <a:xfrm>
          <a:off x="8355887" y="1825684"/>
          <a:ext cx="1422070" cy="568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Key Measures</a:t>
          </a:r>
          <a:endParaRPr lang="en-US" sz="1500" kern="1200"/>
        </a:p>
      </dsp:txBody>
      <dsp:txXfrm>
        <a:off x="8355887" y="1825684"/>
        <a:ext cx="1422070" cy="56882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129C17-9205-4554-BF5C-070656C216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B41E939-D5BE-4B7F-BCD2-05DCC4E5E8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B1389FC-84BB-41A0-BC92-057C08DC342F}" type="datetime1">
              <a:rPr lang="en-GB" smtClean="0"/>
              <a:t>05/07/2024</a:t>
            </a:fld>
            <a:endParaRPr lang="en-GB" dirty="0"/>
          </a:p>
        </p:txBody>
      </p:sp>
      <p:sp>
        <p:nvSpPr>
          <p:cNvPr id="4" name="Footer Placeholder 3">
            <a:extLst>
              <a:ext uri="{FF2B5EF4-FFF2-40B4-BE49-F238E27FC236}">
                <a16:creationId xmlns:a16="http://schemas.microsoft.com/office/drawing/2014/main" id="{F61800B1-1D76-46D4-ADAF-FD5EA7AFBE7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FCBFA674-DC58-422B-8963-09FD1B05EDD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A42FE58-2C2A-433E-A3EF-B39ACF97315A}" type="slidenum">
              <a:rPr lang="en-GB" smtClean="0"/>
              <a:t>‹#›</a:t>
            </a:fld>
            <a:endParaRPr lang="en-GB"/>
          </a:p>
        </p:txBody>
      </p:sp>
    </p:spTree>
    <p:extLst>
      <p:ext uri="{BB962C8B-B14F-4D97-AF65-F5344CB8AC3E}">
        <p14:creationId xmlns:p14="http://schemas.microsoft.com/office/powerpoint/2010/main" val="36635657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09B039-1C6C-4DB3-861A-76F1FF2AC578}" type="datetime1">
              <a:rPr lang="en-GB" noProof="0" smtClean="0"/>
              <a:pPr/>
              <a:t>05/07/2024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97DC217-DF71-1A49-B3EA-559F1F43B0FF}" type="slidenum">
              <a:rPr lang="en-GB" noProof="0" smtClean="0"/>
              <a:t>‹#›</a:t>
            </a:fld>
            <a:endParaRPr lang="en-GB" noProof="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a:p>
        </p:txBody>
      </p:sp>
      <p:sp>
        <p:nvSpPr>
          <p:cNvPr id="4" name="Slide Number Placeholder 3"/>
          <p:cNvSpPr>
            <a:spLocks noGrp="1"/>
          </p:cNvSpPr>
          <p:nvPr>
            <p:ph type="sldNum" sz="quarter" idx="5"/>
          </p:nvPr>
        </p:nvSpPr>
        <p:spPr/>
        <p:txBody>
          <a:bodyPr rtlCol="0"/>
          <a:lstStyle/>
          <a:p>
            <a:pPr rtl="0"/>
            <a:fld id="{F97DC217-DF71-1A49-B3EA-559F1F43B0FF}" type="slidenum">
              <a:rPr lang="en-GB" smtClean="0"/>
              <a:t>1</a:t>
            </a:fld>
            <a:endParaRPr lang="en-GB"/>
          </a:p>
        </p:txBody>
      </p:sp>
    </p:spTree>
    <p:extLst>
      <p:ext uri="{BB962C8B-B14F-4D97-AF65-F5344CB8AC3E}">
        <p14:creationId xmlns:p14="http://schemas.microsoft.com/office/powerpoint/2010/main" val="4277724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10</a:t>
            </a:fld>
            <a:endParaRPr lang="en-GB"/>
          </a:p>
        </p:txBody>
      </p:sp>
    </p:spTree>
    <p:extLst>
      <p:ext uri="{BB962C8B-B14F-4D97-AF65-F5344CB8AC3E}">
        <p14:creationId xmlns:p14="http://schemas.microsoft.com/office/powerpoint/2010/main" val="3141449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11</a:t>
            </a:fld>
            <a:endParaRPr lang="en-GB"/>
          </a:p>
        </p:txBody>
      </p:sp>
    </p:spTree>
    <p:extLst>
      <p:ext uri="{BB962C8B-B14F-4D97-AF65-F5344CB8AC3E}">
        <p14:creationId xmlns:p14="http://schemas.microsoft.com/office/powerpoint/2010/main" val="3964005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12</a:t>
            </a:fld>
            <a:endParaRPr lang="en-GB"/>
          </a:p>
        </p:txBody>
      </p:sp>
    </p:spTree>
    <p:extLst>
      <p:ext uri="{BB962C8B-B14F-4D97-AF65-F5344CB8AC3E}">
        <p14:creationId xmlns:p14="http://schemas.microsoft.com/office/powerpoint/2010/main" val="3278226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13</a:t>
            </a:fld>
            <a:endParaRPr lang="en-GB"/>
          </a:p>
        </p:txBody>
      </p:sp>
    </p:spTree>
    <p:extLst>
      <p:ext uri="{BB962C8B-B14F-4D97-AF65-F5344CB8AC3E}">
        <p14:creationId xmlns:p14="http://schemas.microsoft.com/office/powerpoint/2010/main" val="1654809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14</a:t>
            </a:fld>
            <a:endParaRPr lang="en-GB"/>
          </a:p>
        </p:txBody>
      </p:sp>
    </p:spTree>
    <p:extLst>
      <p:ext uri="{BB962C8B-B14F-4D97-AF65-F5344CB8AC3E}">
        <p14:creationId xmlns:p14="http://schemas.microsoft.com/office/powerpoint/2010/main" val="140235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15</a:t>
            </a:fld>
            <a:endParaRPr lang="en-GB"/>
          </a:p>
        </p:txBody>
      </p:sp>
    </p:spTree>
    <p:extLst>
      <p:ext uri="{BB962C8B-B14F-4D97-AF65-F5344CB8AC3E}">
        <p14:creationId xmlns:p14="http://schemas.microsoft.com/office/powerpoint/2010/main" val="264606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16</a:t>
            </a:fld>
            <a:endParaRPr lang="en-GB"/>
          </a:p>
        </p:txBody>
      </p:sp>
    </p:spTree>
    <p:extLst>
      <p:ext uri="{BB962C8B-B14F-4D97-AF65-F5344CB8AC3E}">
        <p14:creationId xmlns:p14="http://schemas.microsoft.com/office/powerpoint/2010/main" val="4059718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17</a:t>
            </a:fld>
            <a:endParaRPr lang="en-GB"/>
          </a:p>
        </p:txBody>
      </p:sp>
    </p:spTree>
    <p:extLst>
      <p:ext uri="{BB962C8B-B14F-4D97-AF65-F5344CB8AC3E}">
        <p14:creationId xmlns:p14="http://schemas.microsoft.com/office/powerpoint/2010/main" val="3276160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18</a:t>
            </a:fld>
            <a:endParaRPr lang="en-GB"/>
          </a:p>
        </p:txBody>
      </p:sp>
    </p:spTree>
    <p:extLst>
      <p:ext uri="{BB962C8B-B14F-4D97-AF65-F5344CB8AC3E}">
        <p14:creationId xmlns:p14="http://schemas.microsoft.com/office/powerpoint/2010/main" val="324338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19</a:t>
            </a:fld>
            <a:endParaRPr lang="en-GB"/>
          </a:p>
        </p:txBody>
      </p:sp>
    </p:spTree>
    <p:extLst>
      <p:ext uri="{BB962C8B-B14F-4D97-AF65-F5344CB8AC3E}">
        <p14:creationId xmlns:p14="http://schemas.microsoft.com/office/powerpoint/2010/main" val="267507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2</a:t>
            </a:fld>
            <a:endParaRPr lang="en-GB"/>
          </a:p>
        </p:txBody>
      </p:sp>
    </p:spTree>
    <p:extLst>
      <p:ext uri="{BB962C8B-B14F-4D97-AF65-F5344CB8AC3E}">
        <p14:creationId xmlns:p14="http://schemas.microsoft.com/office/powerpoint/2010/main" val="527809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20</a:t>
            </a:fld>
            <a:endParaRPr lang="en-GB"/>
          </a:p>
        </p:txBody>
      </p:sp>
    </p:spTree>
    <p:extLst>
      <p:ext uri="{BB962C8B-B14F-4D97-AF65-F5344CB8AC3E}">
        <p14:creationId xmlns:p14="http://schemas.microsoft.com/office/powerpoint/2010/main" val="4166891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21</a:t>
            </a:fld>
            <a:endParaRPr lang="en-GB"/>
          </a:p>
        </p:txBody>
      </p:sp>
    </p:spTree>
    <p:extLst>
      <p:ext uri="{BB962C8B-B14F-4D97-AF65-F5344CB8AC3E}">
        <p14:creationId xmlns:p14="http://schemas.microsoft.com/office/powerpoint/2010/main" val="3521631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22</a:t>
            </a:fld>
            <a:endParaRPr lang="en-GB"/>
          </a:p>
        </p:txBody>
      </p:sp>
    </p:spTree>
    <p:extLst>
      <p:ext uri="{BB962C8B-B14F-4D97-AF65-F5344CB8AC3E}">
        <p14:creationId xmlns:p14="http://schemas.microsoft.com/office/powerpoint/2010/main" val="3673231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23</a:t>
            </a:fld>
            <a:endParaRPr lang="en-GB"/>
          </a:p>
        </p:txBody>
      </p:sp>
    </p:spTree>
    <p:extLst>
      <p:ext uri="{BB962C8B-B14F-4D97-AF65-F5344CB8AC3E}">
        <p14:creationId xmlns:p14="http://schemas.microsoft.com/office/powerpoint/2010/main" val="149742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24</a:t>
            </a:fld>
            <a:endParaRPr lang="en-GB"/>
          </a:p>
        </p:txBody>
      </p:sp>
    </p:spTree>
    <p:extLst>
      <p:ext uri="{BB962C8B-B14F-4D97-AF65-F5344CB8AC3E}">
        <p14:creationId xmlns:p14="http://schemas.microsoft.com/office/powerpoint/2010/main" val="3048849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25</a:t>
            </a:fld>
            <a:endParaRPr lang="en-GB"/>
          </a:p>
        </p:txBody>
      </p:sp>
    </p:spTree>
    <p:extLst>
      <p:ext uri="{BB962C8B-B14F-4D97-AF65-F5344CB8AC3E}">
        <p14:creationId xmlns:p14="http://schemas.microsoft.com/office/powerpoint/2010/main" val="1700717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3</a:t>
            </a:fld>
            <a:endParaRPr lang="en-GB"/>
          </a:p>
        </p:txBody>
      </p:sp>
    </p:spTree>
    <p:extLst>
      <p:ext uri="{BB962C8B-B14F-4D97-AF65-F5344CB8AC3E}">
        <p14:creationId xmlns:p14="http://schemas.microsoft.com/office/powerpoint/2010/main" val="96424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4</a:t>
            </a:fld>
            <a:endParaRPr lang="en-GB"/>
          </a:p>
        </p:txBody>
      </p:sp>
    </p:spTree>
    <p:extLst>
      <p:ext uri="{BB962C8B-B14F-4D97-AF65-F5344CB8AC3E}">
        <p14:creationId xmlns:p14="http://schemas.microsoft.com/office/powerpoint/2010/main" val="2358856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5</a:t>
            </a:fld>
            <a:endParaRPr lang="en-GB"/>
          </a:p>
        </p:txBody>
      </p:sp>
    </p:spTree>
    <p:extLst>
      <p:ext uri="{BB962C8B-B14F-4D97-AF65-F5344CB8AC3E}">
        <p14:creationId xmlns:p14="http://schemas.microsoft.com/office/powerpoint/2010/main" val="70834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6</a:t>
            </a:fld>
            <a:endParaRPr lang="en-GB"/>
          </a:p>
        </p:txBody>
      </p:sp>
    </p:spTree>
    <p:extLst>
      <p:ext uri="{BB962C8B-B14F-4D97-AF65-F5344CB8AC3E}">
        <p14:creationId xmlns:p14="http://schemas.microsoft.com/office/powerpoint/2010/main" val="389013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7</a:t>
            </a:fld>
            <a:endParaRPr lang="en-GB"/>
          </a:p>
        </p:txBody>
      </p:sp>
    </p:spTree>
    <p:extLst>
      <p:ext uri="{BB962C8B-B14F-4D97-AF65-F5344CB8AC3E}">
        <p14:creationId xmlns:p14="http://schemas.microsoft.com/office/powerpoint/2010/main" val="1255847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8</a:t>
            </a:fld>
            <a:endParaRPr lang="en-GB"/>
          </a:p>
        </p:txBody>
      </p:sp>
    </p:spTree>
    <p:extLst>
      <p:ext uri="{BB962C8B-B14F-4D97-AF65-F5344CB8AC3E}">
        <p14:creationId xmlns:p14="http://schemas.microsoft.com/office/powerpoint/2010/main" val="1563387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F97DC217-DF71-1A49-B3EA-559F1F43B0FF}" type="slidenum">
              <a:rPr lang="en-GB" smtClean="0"/>
              <a:t>9</a:t>
            </a:fld>
            <a:endParaRPr lang="en-GB"/>
          </a:p>
        </p:txBody>
      </p:sp>
    </p:spTree>
    <p:extLst>
      <p:ext uri="{BB962C8B-B14F-4D97-AF65-F5344CB8AC3E}">
        <p14:creationId xmlns:p14="http://schemas.microsoft.com/office/powerpoint/2010/main" val="1638643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rtlCol="0" anchor="b">
            <a:noAutofit/>
          </a:bodyPr>
          <a:lstStyle>
            <a:lvl1pPr algn="l">
              <a:defRPr sz="6000" b="1">
                <a:latin typeface="+mj-lt"/>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rtlCol="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rtlCol="0" anchor="b">
            <a:noAutofit/>
          </a:bodyPr>
          <a:lstStyle>
            <a:lvl1pPr>
              <a:defRPr sz="4800" b="1">
                <a:solidFill>
                  <a:schemeClr val="bg1"/>
                </a:solidFill>
                <a:latin typeface="+mj-lt"/>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rtlCol="0">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pPr rtl="0"/>
            <a:r>
              <a:rPr lang="en-GB" noProof="0"/>
              <a:t>10/9/2021</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pPr rtl="0"/>
            <a:r>
              <a:rPr lang="en-GB" noProof="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rtlCol="0" anchor="b">
            <a:noAutofit/>
          </a:bodyPr>
          <a:lstStyle>
            <a:lvl1pPr>
              <a:defRPr sz="4800" b="1">
                <a:latin typeface="+mj-lt"/>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rtlCol="0">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pPr rtl="0"/>
            <a:r>
              <a:rPr lang="en-GB" noProof="0"/>
              <a:t>10/9/2021</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pPr rtl="0"/>
            <a:r>
              <a:rPr lang="en-GB" noProof="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pPr rtl="0"/>
            <a:fld id="{294A09A9-5501-47C1-A89A-A340965A2BE2}" type="slidenum">
              <a:rPr lang="en-GB" noProof="0" smtClean="0"/>
              <a:pPr/>
              <a:t>‹#›</a:t>
            </a:fld>
            <a:endParaRPr lang="en-GB" noProof="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rtlCol="0">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rtlCol="0">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rtlCol="0">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rtlCol="0" anchor="b">
            <a:noAutofit/>
          </a:bodyPr>
          <a:lstStyle>
            <a:lvl1pPr>
              <a:defRPr sz="4800" b="1">
                <a:latin typeface="+mj-lt"/>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rtlCol="0">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pPr rtl="0"/>
            <a:r>
              <a:rPr lang="en-GB" noProof="0"/>
              <a:t>10/9/2021</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pPr rtl="0"/>
            <a:r>
              <a:rPr lang="en-GB" noProof="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rtlCol="0">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rtlCol="0">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rtlCol="0">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rtlCol="0">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rtlCol="0">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rtlCol="0" anchor="b">
            <a:noAutofit/>
          </a:bodyPr>
          <a:lstStyle>
            <a:lvl1pPr algn="l">
              <a:defRPr sz="6000" b="1">
                <a:latin typeface="+mj-lt"/>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rtlCol="0">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rtlCol="0" anchor="b">
            <a:noAutofit/>
          </a:bodyPr>
          <a:lstStyle>
            <a:lvl1pPr>
              <a:defRPr sz="4800" b="1">
                <a:latin typeface="+mj-lt"/>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rtlCol="0">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pPr rtl="0"/>
            <a:r>
              <a:rPr lang="en-GB" noProof="0"/>
              <a:t>10/9/2021</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pPr rtl="0"/>
            <a:r>
              <a:rPr lang="en-GB" noProof="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rtlCol="0" anchor="b">
            <a:noAutofit/>
          </a:bodyPr>
          <a:lstStyle>
            <a:lvl1pPr>
              <a:defRPr sz="4800" b="1">
                <a:latin typeface="+mj-lt"/>
              </a:defRPr>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rtlCol="0">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rtlCol="0">
            <a:noAutofit/>
          </a:bodyPr>
          <a:lstStyle>
            <a:lvl1pPr>
              <a:defRPr>
                <a:solidFill>
                  <a:schemeClr val="accent2"/>
                </a:solidFill>
                <a:latin typeface="+mn-lt"/>
              </a:defRPr>
            </a:lvl1pPr>
          </a:lstStyle>
          <a:p>
            <a:pPr rtl="0"/>
            <a:r>
              <a:rPr lang="en-GB" noProof="0"/>
              <a:t>10/9/2021</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rtlCol="0">
            <a:noAutofit/>
          </a:bodyPr>
          <a:lstStyle>
            <a:lvl1pPr>
              <a:defRPr>
                <a:solidFill>
                  <a:schemeClr val="accent2"/>
                </a:solidFill>
                <a:latin typeface="+mn-lt"/>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rtlCol="0">
            <a:noAutofit/>
          </a:bodyPr>
          <a:lstStyle>
            <a:lvl1pPr>
              <a:defRPr>
                <a:solidFill>
                  <a:schemeClr val="accent3"/>
                </a:solidFill>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rtlCol="0" anchor="b">
            <a:noAutofit/>
          </a:bodyPr>
          <a:lstStyle>
            <a:lvl1pPr algn="l">
              <a:defRPr sz="6000" b="1">
                <a:solidFill>
                  <a:schemeClr val="bg1"/>
                </a:solidFill>
                <a:latin typeface="+mj-lt"/>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rtlCol="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rtlCol="0" anchor="b">
            <a:noAutofit/>
          </a:bodyPr>
          <a:lstStyle>
            <a:lvl1pPr>
              <a:defRPr sz="4800" b="1">
                <a:latin typeface="+mj-lt"/>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rtlCol="0">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pPr rtl="0"/>
            <a:r>
              <a:rPr lang="en-GB" noProof="0"/>
              <a:t>10/9/2021</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pPr rtl="0"/>
            <a:r>
              <a:rPr lang="en-GB" noProof="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rtlCol="0" anchor="b">
            <a:noAutofit/>
          </a:bodyPr>
          <a:lstStyle>
            <a:lvl1pPr>
              <a:defRPr sz="4800" b="1">
                <a:latin typeface="+mj-lt"/>
              </a:defRPr>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rtlCol="0">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pPr rtl="0"/>
            <a:r>
              <a:rPr lang="en-GB" noProof="0"/>
              <a:t>10/9/2021</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pPr rtl="0"/>
            <a:r>
              <a:rPr lang="en-GB" noProof="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rtlCol="0">
            <a:noAutofit/>
          </a:bodyPr>
          <a:lstStyle>
            <a:lvl1pPr algn="ctr">
              <a:lnSpc>
                <a:spcPct val="100000"/>
              </a:lnSpc>
              <a:defRPr sz="4600">
                <a:solidFill>
                  <a:schemeClr val="bg1"/>
                </a:solidFill>
                <a:latin typeface="+mj-lt"/>
              </a:defRPr>
            </a:lvl1pPr>
          </a:lstStyle>
          <a:p>
            <a:pPr rtl="0"/>
            <a:r>
              <a:rPr lang="en-US" noProof="0"/>
              <a:t>Click to edit Master title style</a:t>
            </a:r>
            <a:endParaRPr lang="en-GB" noProof="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rtlCol="0">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rtl="0"/>
            <a:r>
              <a:rPr lang="en-GB" noProof="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rtlCol="0">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rtl="0"/>
            <a:r>
              <a:rPr lang="en-US" noProof="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rtlCol="0">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rtl="0"/>
            <a:r>
              <a:rPr lang="en-GB" noProof="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noAutofit/>
          </a:bodyPr>
          <a:lstStyle>
            <a:lvl1pPr>
              <a:defRPr>
                <a:solidFill>
                  <a:schemeClr val="accent2"/>
                </a:solidFill>
                <a:latin typeface="+mn-lt"/>
              </a:defRPr>
            </a:lvl1pPr>
          </a:lstStyle>
          <a:p>
            <a:pPr rtl="0"/>
            <a:r>
              <a:rPr lang="en-GB" noProof="0"/>
              <a:t>10/9/2021</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noAutofit/>
          </a:bodyPr>
          <a:lstStyle>
            <a:lvl1pPr>
              <a:defRPr>
                <a:solidFill>
                  <a:schemeClr val="accent2"/>
                </a:solidFill>
                <a:latin typeface="+mn-lt"/>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noAutofit/>
          </a:bodyPr>
          <a:lstStyle>
            <a:lvl1pPr>
              <a:defRPr>
                <a:solidFill>
                  <a:schemeClr val="accent2"/>
                </a:solidFill>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rtlCol="0" anchor="b">
            <a:noAutofit/>
          </a:bodyPr>
          <a:lstStyle>
            <a:lvl1pPr>
              <a:defRPr sz="4800" b="1">
                <a:latin typeface="+mj-lt"/>
              </a:defRPr>
            </a:lvl1pPr>
          </a:lstStyle>
          <a:p>
            <a:pPr rtl="0"/>
            <a:r>
              <a:rPr lang="en-US" noProof="0"/>
              <a:t>Click to edit Master title style</a:t>
            </a:r>
            <a:endParaRPr lang="en-GB" noProof="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rtlCol="0">
            <a:noAutofit/>
          </a:bodyPr>
          <a:lstStyle>
            <a:lvl1pPr marL="0" indent="0">
              <a:buNone/>
              <a:defRPr sz="1400">
                <a:solidFill>
                  <a:schemeClr val="tx1"/>
                </a:solidFill>
                <a:latin typeface="+mn-lt"/>
              </a:defRPr>
            </a:lvl1pPr>
          </a:lstStyle>
          <a:p>
            <a:pPr rtl="0"/>
            <a:r>
              <a:rPr lang="en-US" noProof="0"/>
              <a:t>Click icon to add picture</a:t>
            </a:r>
            <a:endParaRPr lang="en-GB" noProof="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rtlCol="0">
            <a:noAutofit/>
          </a:bodyPr>
          <a:lstStyle>
            <a:lvl1pPr marL="0" indent="0">
              <a:buNone/>
              <a:defRPr sz="1400">
                <a:solidFill>
                  <a:schemeClr val="tx1"/>
                </a:solidFill>
                <a:latin typeface="+mn-lt"/>
              </a:defRPr>
            </a:lvl1pPr>
          </a:lstStyle>
          <a:p>
            <a:pPr rtl="0"/>
            <a:r>
              <a:rPr lang="en-US" noProof="0"/>
              <a:t>Click icon to add picture</a:t>
            </a:r>
            <a:endParaRPr lang="en-GB" noProof="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rtlCol="0">
            <a:noAutofit/>
          </a:bodyPr>
          <a:lstStyle>
            <a:lvl1pPr marL="0" indent="0">
              <a:buNone/>
              <a:defRPr sz="1400">
                <a:solidFill>
                  <a:schemeClr val="tx1"/>
                </a:solidFill>
                <a:latin typeface="+mn-lt"/>
              </a:defRPr>
            </a:lvl1pPr>
          </a:lstStyle>
          <a:p>
            <a:pPr rtl="0"/>
            <a:r>
              <a:rPr lang="en-US" noProof="0"/>
              <a:t>Click icon to add picture</a:t>
            </a:r>
            <a:endParaRPr lang="en-GB" noProof="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rtlCol="0">
            <a:noAutofit/>
          </a:bodyPr>
          <a:lstStyle>
            <a:lvl1pPr marL="0" indent="0">
              <a:buNone/>
              <a:defRPr sz="1400">
                <a:solidFill>
                  <a:schemeClr val="tx1"/>
                </a:solidFill>
                <a:latin typeface="+mn-lt"/>
              </a:defRPr>
            </a:lvl1pPr>
          </a:lstStyle>
          <a:p>
            <a:pPr rtl="0"/>
            <a:r>
              <a:rPr lang="en-US" noProof="0"/>
              <a:t>Click icon to add picture</a:t>
            </a:r>
            <a:endParaRPr lang="en-GB" noProof="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rtlCol="0">
            <a:noAutofit/>
          </a:bodyPr>
          <a:lstStyle>
            <a:lvl1pPr>
              <a:defRPr>
                <a:solidFill>
                  <a:schemeClr val="accent3"/>
                </a:solidFill>
                <a:latin typeface="+mn-lt"/>
              </a:defRPr>
            </a:lvl1pPr>
          </a:lstStyle>
          <a:p>
            <a:pPr rtl="0"/>
            <a:r>
              <a:rPr lang="en-GB" noProof="0"/>
              <a:t>10/9/2021</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rtlCol="0">
            <a:noAutofit/>
          </a:bodyPr>
          <a:lstStyle>
            <a:lvl1pPr>
              <a:defRPr>
                <a:solidFill>
                  <a:schemeClr val="accent3"/>
                </a:solidFill>
                <a:latin typeface="+mn-lt"/>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rtlCol="0">
            <a:noAutofit/>
          </a:bodyPr>
          <a:lstStyle>
            <a:lvl1pPr>
              <a:defRPr>
                <a:solidFill>
                  <a:schemeClr val="accent3"/>
                </a:solidFill>
                <a:latin typeface="+mn-lt"/>
              </a:defRPr>
            </a:lvl1pPr>
          </a:lstStyle>
          <a:p>
            <a:pPr rtl="0"/>
            <a:fld id="{294A09A9-5501-47C1-A89A-A340965A2BE2}" type="slidenum">
              <a:rPr lang="en-GB" noProof="0" smtClean="0"/>
              <a:pPr/>
              <a:t>‹#›</a:t>
            </a:fld>
            <a:endParaRPr lang="en-GB" noProof="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GB" noProof="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rtlCol="0" anchor="b">
            <a:noAutofit/>
          </a:bodyPr>
          <a:lstStyle>
            <a:lvl1pPr>
              <a:defRPr sz="4800" b="1">
                <a:latin typeface="+mj-lt"/>
              </a:defRPr>
            </a:lvl1pPr>
          </a:lstStyle>
          <a:p>
            <a:pPr rtl="0"/>
            <a:r>
              <a:rPr lang="en-US" noProof="0"/>
              <a:t>Click to edit Master title style</a:t>
            </a:r>
            <a:endParaRPr lang="en-GB" noProof="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rtlCol="0">
            <a:noAutofit/>
          </a:bodyPr>
          <a:lstStyle>
            <a:lvl1pPr marL="0" indent="0">
              <a:buNone/>
              <a:defRPr sz="1400">
                <a:solidFill>
                  <a:schemeClr val="tx1"/>
                </a:solidFill>
              </a:defRPr>
            </a:lvl1pPr>
          </a:lstStyle>
          <a:p>
            <a:pPr rtl="0"/>
            <a:r>
              <a:rPr lang="en-US" noProof="0"/>
              <a:t>Click icon to add picture</a:t>
            </a:r>
            <a:endParaRPr lang="en-GB" noProof="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rtlCol="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rtl="0"/>
            <a:r>
              <a:rPr lang="en-GB" noProof="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rtlCol="0">
            <a:noAutofit/>
          </a:bodyPr>
          <a:lstStyle>
            <a:lvl1pPr marL="0" indent="0" algn="l">
              <a:lnSpc>
                <a:spcPct val="100000"/>
              </a:lnSpc>
              <a:spcBef>
                <a:spcPts val="0"/>
              </a:spcBef>
              <a:buNone/>
              <a:defRPr sz="1400" b="0" spc="20" baseline="0">
                <a:solidFill>
                  <a:schemeClr val="tx1"/>
                </a:solidFill>
                <a:latin typeface="+mn-lt"/>
              </a:defRPr>
            </a:lvl1pPr>
          </a:lstStyle>
          <a:p>
            <a:pPr lvl="0" rtl="0"/>
            <a:r>
              <a:rPr lang="en-GB" noProof="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rtlCol="0">
            <a:noAutofit/>
          </a:bodyPr>
          <a:lstStyle>
            <a:lvl1pPr>
              <a:defRPr>
                <a:solidFill>
                  <a:schemeClr val="accent3"/>
                </a:solidFill>
                <a:latin typeface="+mn-lt"/>
              </a:defRPr>
            </a:lvl1pPr>
          </a:lstStyle>
          <a:p>
            <a:pPr rtl="0"/>
            <a:r>
              <a:rPr lang="en-GB" noProof="0"/>
              <a:t>10/9/2021</a:t>
            </a:r>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rtlCol="0">
            <a:noAutofit/>
          </a:bodyPr>
          <a:lstStyle>
            <a:lvl1pPr>
              <a:defRPr>
                <a:solidFill>
                  <a:schemeClr val="accent3"/>
                </a:solidFill>
                <a:latin typeface="+mn-lt"/>
              </a:defRPr>
            </a:lvl1pPr>
          </a:lstStyle>
          <a:p>
            <a:pPr rtl="0"/>
            <a:r>
              <a:rPr lang="en-GB" noProof="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rtlCol="0">
            <a:noAutofit/>
          </a:bodyPr>
          <a:lstStyle>
            <a:lvl1pPr>
              <a:defRPr>
                <a:solidFill>
                  <a:schemeClr val="accent3"/>
                </a:solidFill>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pPr rtl="0"/>
            <a:r>
              <a:rPr lang="en-GB" noProof="0"/>
              <a:t>10/9/2021</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links/FSW_b0Rjvv?ctid=9ae52962-ca43-465e-9bd7-1651122d857a&amp;pbi_source=linkShare&amp;bookmarkGuid=10415d2d-c350-4a60-be3a-81a8609c9fe7"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github.com/dinesh6351/Business_insight_360_AtliQ_Hardwar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rtlCol="0"/>
          <a:lstStyle/>
          <a:p>
            <a:pPr rtl="0"/>
            <a:r>
              <a:rPr lang="en-GB" dirty="0">
                <a:latin typeface="Bahnschrift SemiLight SemiConde" panose="020B0502040204020203" pitchFamily="34" charset="0"/>
              </a:rPr>
              <a:t>Business Insight 360</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587407"/>
          </a:xfrm>
        </p:spPr>
        <p:txBody>
          <a:bodyPr rtlCol="0"/>
          <a:lstStyle/>
          <a:p>
            <a:pPr rtl="0"/>
            <a:r>
              <a:rPr lang="en-GB" dirty="0">
                <a:latin typeface="Bahnschrift SemiLight SemiConde" panose="020B0502040204020203" pitchFamily="34" charset="0"/>
              </a:rPr>
              <a:t>Company: </a:t>
            </a:r>
            <a:r>
              <a:rPr lang="en-GB" dirty="0" err="1">
                <a:latin typeface="Bahnschrift SemiLight SemiConde" panose="020B0502040204020203" pitchFamily="34" charset="0"/>
              </a:rPr>
              <a:t>AtliQ</a:t>
            </a:r>
            <a:r>
              <a:rPr lang="en-GB" dirty="0">
                <a:latin typeface="Bahnschrift SemiLight SemiConde" panose="020B0502040204020203" pitchFamily="34" charset="0"/>
              </a:rPr>
              <a:t> Hardware</a:t>
            </a:r>
          </a:p>
        </p:txBody>
      </p:sp>
      <p:pic>
        <p:nvPicPr>
          <p:cNvPr id="5" name="Picture 4" descr="A logo with a black background&#10;&#10;Description automatically generated">
            <a:extLst>
              <a:ext uri="{FF2B5EF4-FFF2-40B4-BE49-F238E27FC236}">
                <a16:creationId xmlns:a16="http://schemas.microsoft.com/office/drawing/2014/main" id="{9CD51CBD-D571-69F9-BB0A-2D2B2C696A5C}"/>
              </a:ext>
            </a:extLst>
          </p:cNvPr>
          <p:cNvPicPr>
            <a:picLocks noChangeAspect="1"/>
          </p:cNvPicPr>
          <p:nvPr/>
        </p:nvPicPr>
        <p:blipFill>
          <a:blip r:embed="rId3"/>
          <a:stretch>
            <a:fillRect/>
          </a:stretch>
        </p:blipFill>
        <p:spPr>
          <a:xfrm>
            <a:off x="774441" y="373224"/>
            <a:ext cx="1827665" cy="1788512"/>
          </a:xfrm>
          <a:prstGeom prst="rect">
            <a:avLst/>
          </a:prstGeom>
        </p:spPr>
      </p:pic>
      <p:sp>
        <p:nvSpPr>
          <p:cNvPr id="6" name="Subtitle 2">
            <a:extLst>
              <a:ext uri="{FF2B5EF4-FFF2-40B4-BE49-F238E27FC236}">
                <a16:creationId xmlns:a16="http://schemas.microsoft.com/office/drawing/2014/main" id="{CAA7902A-50CE-116B-CA0E-56DD401D7449}"/>
              </a:ext>
            </a:extLst>
          </p:cNvPr>
          <p:cNvSpPr txBox="1">
            <a:spLocks/>
          </p:cNvSpPr>
          <p:nvPr/>
        </p:nvSpPr>
        <p:spPr>
          <a:xfrm>
            <a:off x="8677469" y="4650176"/>
            <a:ext cx="6183086" cy="5874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400" dirty="0">
                <a:latin typeface="Bahnschrift SemiLight SemiConde" panose="020B0502040204020203" pitchFamily="34" charset="0"/>
              </a:rPr>
              <a:t>By: K M Dinesh</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rtlCol="0"/>
          <a:lstStyle/>
          <a:p>
            <a:pPr rtl="0"/>
            <a:r>
              <a:rPr lang="en-GB" dirty="0">
                <a:latin typeface="Bahnschrift SemiLight SemiCondeBahnschrift SemiLight SemiConde" panose="020B0502040204020203" pitchFamily="34" charset="0"/>
              </a:rPr>
              <a:t>Dashboard</a:t>
            </a:r>
            <a:endParaRPr lang="en-GB"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pPr rtl="0"/>
            <a:endParaRPr lang="en-GB" dirty="0"/>
          </a:p>
        </p:txBody>
      </p:sp>
    </p:spTree>
    <p:extLst>
      <p:ext uri="{BB962C8B-B14F-4D97-AF65-F5344CB8AC3E}">
        <p14:creationId xmlns:p14="http://schemas.microsoft.com/office/powerpoint/2010/main" val="287528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rtlCol="0" anchor="ctr">
            <a:normAutofit/>
          </a:bodyPr>
          <a:lstStyle/>
          <a:p>
            <a:pPr rtl="0"/>
            <a:r>
              <a:rPr lang="en-US">
                <a:latin typeface="Bahnschrift SemiLight SemiConde" panose="020B0502040204020203" pitchFamily="34" charset="0"/>
              </a:rPr>
              <a:t>Dashboard Mockup</a:t>
            </a:r>
            <a:endParaRPr lang="en-GB" dirty="0">
              <a:latin typeface="Bahnschrift SemiLight SemiConde" panose="020B0502040204020203" pitchFamily="34" charset="0"/>
            </a:endParaRPr>
          </a:p>
        </p:txBody>
      </p:sp>
      <p:pic>
        <p:nvPicPr>
          <p:cNvPr id="10" name="Picture 9">
            <a:extLst>
              <a:ext uri="{FF2B5EF4-FFF2-40B4-BE49-F238E27FC236}">
                <a16:creationId xmlns:a16="http://schemas.microsoft.com/office/drawing/2014/main" id="{98AF4370-0E6A-5875-7408-8C1B3C5F35C0}"/>
              </a:ext>
            </a:extLst>
          </p:cNvPr>
          <p:cNvPicPr>
            <a:picLocks noChangeAspect="1"/>
          </p:cNvPicPr>
          <p:nvPr/>
        </p:nvPicPr>
        <p:blipFill>
          <a:blip r:embed="rId3"/>
          <a:stretch>
            <a:fillRect/>
          </a:stretch>
        </p:blipFill>
        <p:spPr>
          <a:xfrm>
            <a:off x="598326" y="1576739"/>
            <a:ext cx="4794341" cy="2181425"/>
          </a:xfrm>
          <a:prstGeom prst="rect">
            <a:avLst/>
          </a:prstGeom>
          <a:noFill/>
        </p:spPr>
      </p:pic>
      <p:pic>
        <p:nvPicPr>
          <p:cNvPr id="7" name="Picture 6">
            <a:extLst>
              <a:ext uri="{FF2B5EF4-FFF2-40B4-BE49-F238E27FC236}">
                <a16:creationId xmlns:a16="http://schemas.microsoft.com/office/drawing/2014/main" id="{EF8DD955-EFC9-96B2-A247-1BAA20B978D7}"/>
              </a:ext>
            </a:extLst>
          </p:cNvPr>
          <p:cNvPicPr>
            <a:picLocks noChangeAspect="1"/>
          </p:cNvPicPr>
          <p:nvPr/>
        </p:nvPicPr>
        <p:blipFill>
          <a:blip r:embed="rId4"/>
          <a:stretch>
            <a:fillRect/>
          </a:stretch>
        </p:blipFill>
        <p:spPr>
          <a:xfrm>
            <a:off x="6908114" y="1576739"/>
            <a:ext cx="4794341" cy="2181425"/>
          </a:xfrm>
          <a:prstGeom prst="rect">
            <a:avLst/>
          </a:prstGeom>
          <a:noFill/>
        </p:spPr>
      </p:pic>
      <p:pic>
        <p:nvPicPr>
          <p:cNvPr id="13" name="Picture 12">
            <a:extLst>
              <a:ext uri="{FF2B5EF4-FFF2-40B4-BE49-F238E27FC236}">
                <a16:creationId xmlns:a16="http://schemas.microsoft.com/office/drawing/2014/main" id="{664D9B64-804A-65ED-A268-AA93042B60F3}"/>
              </a:ext>
            </a:extLst>
          </p:cNvPr>
          <p:cNvPicPr>
            <a:picLocks noChangeAspect="1"/>
          </p:cNvPicPr>
          <p:nvPr/>
        </p:nvPicPr>
        <p:blipFill>
          <a:blip r:embed="rId5"/>
          <a:stretch>
            <a:fillRect/>
          </a:stretch>
        </p:blipFill>
        <p:spPr>
          <a:xfrm>
            <a:off x="598326" y="3990035"/>
            <a:ext cx="3656434" cy="2181425"/>
          </a:xfrm>
          <a:prstGeom prst="rect">
            <a:avLst/>
          </a:prstGeom>
        </p:spPr>
      </p:pic>
      <p:pic>
        <p:nvPicPr>
          <p:cNvPr id="17" name="Picture 16">
            <a:extLst>
              <a:ext uri="{FF2B5EF4-FFF2-40B4-BE49-F238E27FC236}">
                <a16:creationId xmlns:a16="http://schemas.microsoft.com/office/drawing/2014/main" id="{55A06B1B-A91A-A803-AF4D-D6453A771DCA}"/>
              </a:ext>
            </a:extLst>
          </p:cNvPr>
          <p:cNvPicPr>
            <a:picLocks noChangeAspect="1"/>
          </p:cNvPicPr>
          <p:nvPr/>
        </p:nvPicPr>
        <p:blipFill>
          <a:blip r:embed="rId6"/>
          <a:stretch>
            <a:fillRect/>
          </a:stretch>
        </p:blipFill>
        <p:spPr>
          <a:xfrm>
            <a:off x="4587982" y="4080638"/>
            <a:ext cx="3808388" cy="2000218"/>
          </a:xfrm>
          <a:prstGeom prst="rect">
            <a:avLst/>
          </a:prstGeom>
        </p:spPr>
      </p:pic>
      <p:pic>
        <p:nvPicPr>
          <p:cNvPr id="19" name="Picture 18">
            <a:extLst>
              <a:ext uri="{FF2B5EF4-FFF2-40B4-BE49-F238E27FC236}">
                <a16:creationId xmlns:a16="http://schemas.microsoft.com/office/drawing/2014/main" id="{C48C8FA2-1699-85EB-F31F-CAD2152115C5}"/>
              </a:ext>
            </a:extLst>
          </p:cNvPr>
          <p:cNvPicPr>
            <a:picLocks noChangeAspect="1"/>
          </p:cNvPicPr>
          <p:nvPr/>
        </p:nvPicPr>
        <p:blipFill>
          <a:blip r:embed="rId7"/>
          <a:stretch>
            <a:fillRect/>
          </a:stretch>
        </p:blipFill>
        <p:spPr>
          <a:xfrm>
            <a:off x="8651329" y="4080638"/>
            <a:ext cx="3449653" cy="2000219"/>
          </a:xfrm>
          <a:prstGeom prst="rect">
            <a:avLst/>
          </a:prstGeom>
        </p:spPr>
      </p:pic>
    </p:spTree>
    <p:extLst>
      <p:ext uri="{BB962C8B-B14F-4D97-AF65-F5344CB8AC3E}">
        <p14:creationId xmlns:p14="http://schemas.microsoft.com/office/powerpoint/2010/main" val="2260759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67492" y="381001"/>
            <a:ext cx="9779183" cy="813318"/>
          </a:xfrm>
        </p:spPr>
        <p:txBody>
          <a:bodyPr anchor="b">
            <a:normAutofit/>
          </a:bodyPr>
          <a:lstStyle/>
          <a:p>
            <a:pPr algn="ctr"/>
            <a:r>
              <a:rPr lang="en-US" dirty="0">
                <a:latin typeface="Bahnschrift SemiLight SemiCondeBahnschrift SemiLight SemiConde" panose="020B0502040204020203" pitchFamily="34" charset="0"/>
              </a:rPr>
              <a:t>Home</a:t>
            </a:r>
            <a:endParaRPr lang="en-GB" dirty="0">
              <a:latin typeface="Bahnschrift SemiLight SemiCondeBahnschrift SemiLight SemiConde" panose="020B0502040204020203" pitchFamily="34" charset="0"/>
            </a:endParaRPr>
          </a:p>
        </p:txBody>
      </p:sp>
      <p:pic>
        <p:nvPicPr>
          <p:cNvPr id="14" name="Picture 13">
            <a:extLst>
              <a:ext uri="{FF2B5EF4-FFF2-40B4-BE49-F238E27FC236}">
                <a16:creationId xmlns:a16="http://schemas.microsoft.com/office/drawing/2014/main" id="{11E226BD-70D1-6F13-2C46-CB80932D2C24}"/>
              </a:ext>
            </a:extLst>
          </p:cNvPr>
          <p:cNvPicPr>
            <a:picLocks noChangeAspect="1"/>
          </p:cNvPicPr>
          <p:nvPr/>
        </p:nvPicPr>
        <p:blipFill>
          <a:blip r:embed="rId3"/>
          <a:stretch>
            <a:fillRect/>
          </a:stretch>
        </p:blipFill>
        <p:spPr>
          <a:xfrm>
            <a:off x="933268" y="1194319"/>
            <a:ext cx="9675639" cy="5168852"/>
          </a:xfrm>
          <a:prstGeom prst="rect">
            <a:avLst/>
          </a:prstGeom>
        </p:spPr>
      </p:pic>
    </p:spTree>
    <p:extLst>
      <p:ext uri="{BB962C8B-B14F-4D97-AF65-F5344CB8AC3E}">
        <p14:creationId xmlns:p14="http://schemas.microsoft.com/office/powerpoint/2010/main" val="1527386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67492" y="381001"/>
            <a:ext cx="9779183" cy="813318"/>
          </a:xfrm>
        </p:spPr>
        <p:txBody>
          <a:bodyPr anchor="b">
            <a:normAutofit/>
          </a:bodyPr>
          <a:lstStyle/>
          <a:p>
            <a:pPr algn="ctr"/>
            <a:r>
              <a:rPr lang="en-US" dirty="0">
                <a:latin typeface="Bahnschrift SemiLight SemiCondeBahnschrift SemiLight SemiConde" panose="020B0502040204020203" pitchFamily="34" charset="0"/>
              </a:rPr>
              <a:t>Home</a:t>
            </a:r>
            <a:endParaRPr lang="en-GB" dirty="0">
              <a:latin typeface="Bahnschrift SemiLight SemiCondeBahnschrift SemiLight SemiConde" panose="020B0502040204020203" pitchFamily="34" charset="0"/>
            </a:endParaRPr>
          </a:p>
        </p:txBody>
      </p:sp>
      <p:pic>
        <p:nvPicPr>
          <p:cNvPr id="14" name="Picture 13">
            <a:extLst>
              <a:ext uri="{FF2B5EF4-FFF2-40B4-BE49-F238E27FC236}">
                <a16:creationId xmlns:a16="http://schemas.microsoft.com/office/drawing/2014/main" id="{11E226BD-70D1-6F13-2C46-CB80932D2C24}"/>
              </a:ext>
            </a:extLst>
          </p:cNvPr>
          <p:cNvPicPr>
            <a:picLocks noChangeAspect="1"/>
          </p:cNvPicPr>
          <p:nvPr/>
        </p:nvPicPr>
        <p:blipFill>
          <a:blip r:embed="rId3"/>
          <a:stretch>
            <a:fillRect/>
          </a:stretch>
        </p:blipFill>
        <p:spPr>
          <a:xfrm>
            <a:off x="933268" y="1194319"/>
            <a:ext cx="9675639" cy="5168852"/>
          </a:xfrm>
          <a:prstGeom prst="rect">
            <a:avLst/>
          </a:prstGeom>
        </p:spPr>
      </p:pic>
    </p:spTree>
    <p:extLst>
      <p:ext uri="{BB962C8B-B14F-4D97-AF65-F5344CB8AC3E}">
        <p14:creationId xmlns:p14="http://schemas.microsoft.com/office/powerpoint/2010/main" val="1227327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67492" y="381001"/>
            <a:ext cx="9779183" cy="813318"/>
          </a:xfrm>
        </p:spPr>
        <p:txBody>
          <a:bodyPr anchor="b">
            <a:normAutofit/>
          </a:bodyPr>
          <a:lstStyle/>
          <a:p>
            <a:pPr algn="ctr"/>
            <a:r>
              <a:rPr lang="en-US" dirty="0">
                <a:latin typeface="Bahnschrift SemiLight SemiCondeBahnschrift SemiLight SemiConde" panose="020B0502040204020203" pitchFamily="34" charset="0"/>
              </a:rPr>
              <a:t>Financial View</a:t>
            </a:r>
            <a:endParaRPr lang="en-GB" dirty="0">
              <a:latin typeface="Bahnschrift SemiLight SemiCondeBahnschrift SemiLight SemiConde" panose="020B0502040204020203" pitchFamily="34" charset="0"/>
            </a:endParaRPr>
          </a:p>
        </p:txBody>
      </p:sp>
      <p:pic>
        <p:nvPicPr>
          <p:cNvPr id="3" name="Picture 2">
            <a:extLst>
              <a:ext uri="{FF2B5EF4-FFF2-40B4-BE49-F238E27FC236}">
                <a16:creationId xmlns:a16="http://schemas.microsoft.com/office/drawing/2014/main" id="{8DDEAB89-84EA-ECD1-D834-58EB6631E527}"/>
              </a:ext>
            </a:extLst>
          </p:cNvPr>
          <p:cNvPicPr>
            <a:picLocks noChangeAspect="1"/>
          </p:cNvPicPr>
          <p:nvPr/>
        </p:nvPicPr>
        <p:blipFill>
          <a:blip r:embed="rId3"/>
          <a:stretch>
            <a:fillRect/>
          </a:stretch>
        </p:blipFill>
        <p:spPr>
          <a:xfrm>
            <a:off x="1167492" y="1194319"/>
            <a:ext cx="9997147" cy="5615354"/>
          </a:xfrm>
          <a:prstGeom prst="rect">
            <a:avLst/>
          </a:prstGeom>
        </p:spPr>
      </p:pic>
    </p:spTree>
    <p:extLst>
      <p:ext uri="{BB962C8B-B14F-4D97-AF65-F5344CB8AC3E}">
        <p14:creationId xmlns:p14="http://schemas.microsoft.com/office/powerpoint/2010/main" val="3159312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67492" y="381001"/>
            <a:ext cx="9779183" cy="813318"/>
          </a:xfrm>
        </p:spPr>
        <p:txBody>
          <a:bodyPr anchor="b">
            <a:normAutofit/>
          </a:bodyPr>
          <a:lstStyle/>
          <a:p>
            <a:pPr algn="ctr"/>
            <a:r>
              <a:rPr lang="en-US" dirty="0">
                <a:latin typeface="Bahnschrift SemiLight SemiCondeBahnschrift SemiLight SemiConde" panose="020B0502040204020203" pitchFamily="34" charset="0"/>
              </a:rPr>
              <a:t>Sales View</a:t>
            </a:r>
            <a:endParaRPr lang="en-GB" dirty="0">
              <a:latin typeface="Bahnschrift SemiLight SemiCondeBahnschrift SemiLight SemiConde" panose="020B0502040204020203" pitchFamily="34" charset="0"/>
            </a:endParaRPr>
          </a:p>
        </p:txBody>
      </p:sp>
      <p:pic>
        <p:nvPicPr>
          <p:cNvPr id="4" name="Picture 3">
            <a:extLst>
              <a:ext uri="{FF2B5EF4-FFF2-40B4-BE49-F238E27FC236}">
                <a16:creationId xmlns:a16="http://schemas.microsoft.com/office/drawing/2014/main" id="{FEC48B28-7C65-F742-D638-57D451F18B7D}"/>
              </a:ext>
            </a:extLst>
          </p:cNvPr>
          <p:cNvPicPr>
            <a:picLocks noChangeAspect="1"/>
          </p:cNvPicPr>
          <p:nvPr/>
        </p:nvPicPr>
        <p:blipFill>
          <a:blip r:embed="rId3"/>
          <a:stretch>
            <a:fillRect/>
          </a:stretch>
        </p:blipFill>
        <p:spPr>
          <a:xfrm>
            <a:off x="1340102" y="1289963"/>
            <a:ext cx="9606573" cy="5437408"/>
          </a:xfrm>
          <a:prstGeom prst="rect">
            <a:avLst/>
          </a:prstGeom>
        </p:spPr>
      </p:pic>
    </p:spTree>
    <p:extLst>
      <p:ext uri="{BB962C8B-B14F-4D97-AF65-F5344CB8AC3E}">
        <p14:creationId xmlns:p14="http://schemas.microsoft.com/office/powerpoint/2010/main" val="91850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67492" y="381001"/>
            <a:ext cx="9779183" cy="813318"/>
          </a:xfrm>
        </p:spPr>
        <p:txBody>
          <a:bodyPr anchor="b">
            <a:normAutofit/>
          </a:bodyPr>
          <a:lstStyle/>
          <a:p>
            <a:pPr algn="ctr"/>
            <a:r>
              <a:rPr lang="en-US" dirty="0">
                <a:latin typeface="Bahnschrift SemiLight SemiCondeBahnschrift SemiLight SemiConde" panose="020B0502040204020203" pitchFamily="34" charset="0"/>
              </a:rPr>
              <a:t>Marketing View</a:t>
            </a:r>
            <a:endParaRPr lang="en-GB" dirty="0">
              <a:latin typeface="Bahnschrift SemiLight SemiCondeBahnschrift SemiLight SemiConde" panose="020B0502040204020203" pitchFamily="34" charset="0"/>
            </a:endParaRPr>
          </a:p>
        </p:txBody>
      </p:sp>
      <p:pic>
        <p:nvPicPr>
          <p:cNvPr id="4" name="Picture 3">
            <a:extLst>
              <a:ext uri="{FF2B5EF4-FFF2-40B4-BE49-F238E27FC236}">
                <a16:creationId xmlns:a16="http://schemas.microsoft.com/office/drawing/2014/main" id="{30863311-0EEA-55FE-D0AE-12052FC31E91}"/>
              </a:ext>
            </a:extLst>
          </p:cNvPr>
          <p:cNvPicPr>
            <a:picLocks noChangeAspect="1"/>
          </p:cNvPicPr>
          <p:nvPr/>
        </p:nvPicPr>
        <p:blipFill>
          <a:blip r:embed="rId3"/>
          <a:stretch>
            <a:fillRect/>
          </a:stretch>
        </p:blipFill>
        <p:spPr>
          <a:xfrm>
            <a:off x="1264023" y="1229304"/>
            <a:ext cx="10130118" cy="5628696"/>
          </a:xfrm>
          <a:prstGeom prst="rect">
            <a:avLst/>
          </a:prstGeom>
        </p:spPr>
      </p:pic>
    </p:spTree>
    <p:extLst>
      <p:ext uri="{BB962C8B-B14F-4D97-AF65-F5344CB8AC3E}">
        <p14:creationId xmlns:p14="http://schemas.microsoft.com/office/powerpoint/2010/main" val="3128256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67492" y="381001"/>
            <a:ext cx="9779183" cy="813318"/>
          </a:xfrm>
        </p:spPr>
        <p:txBody>
          <a:bodyPr anchor="b">
            <a:normAutofit/>
          </a:bodyPr>
          <a:lstStyle/>
          <a:p>
            <a:pPr algn="ctr"/>
            <a:r>
              <a:rPr lang="en-US" dirty="0">
                <a:latin typeface="Bahnschrift SemiLight SemiCondeBahnschrift SemiLight SemiConde" panose="020B0502040204020203" pitchFamily="34" charset="0"/>
              </a:rPr>
              <a:t>Supply Chain View</a:t>
            </a:r>
            <a:endParaRPr lang="en-GB" dirty="0">
              <a:latin typeface="Bahnschrift SemiLight SemiCondeBahnschrift SemiLight SemiConde" panose="020B0502040204020203" pitchFamily="34" charset="0"/>
            </a:endParaRPr>
          </a:p>
        </p:txBody>
      </p:sp>
      <p:pic>
        <p:nvPicPr>
          <p:cNvPr id="4" name="Picture 3">
            <a:extLst>
              <a:ext uri="{FF2B5EF4-FFF2-40B4-BE49-F238E27FC236}">
                <a16:creationId xmlns:a16="http://schemas.microsoft.com/office/drawing/2014/main" id="{014CB258-76F6-C06C-2E92-3A2907A0AA7A}"/>
              </a:ext>
            </a:extLst>
          </p:cNvPr>
          <p:cNvPicPr>
            <a:picLocks noChangeAspect="1"/>
          </p:cNvPicPr>
          <p:nvPr/>
        </p:nvPicPr>
        <p:blipFill>
          <a:blip r:embed="rId3"/>
          <a:stretch>
            <a:fillRect/>
          </a:stretch>
        </p:blipFill>
        <p:spPr>
          <a:xfrm>
            <a:off x="1003893" y="1320888"/>
            <a:ext cx="10332801" cy="5423811"/>
          </a:xfrm>
          <a:prstGeom prst="rect">
            <a:avLst/>
          </a:prstGeom>
        </p:spPr>
      </p:pic>
    </p:spTree>
    <p:extLst>
      <p:ext uri="{BB962C8B-B14F-4D97-AF65-F5344CB8AC3E}">
        <p14:creationId xmlns:p14="http://schemas.microsoft.com/office/powerpoint/2010/main" val="1992714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67492" y="381001"/>
            <a:ext cx="9779183" cy="813318"/>
          </a:xfrm>
        </p:spPr>
        <p:txBody>
          <a:bodyPr anchor="b">
            <a:normAutofit/>
          </a:bodyPr>
          <a:lstStyle/>
          <a:p>
            <a:pPr algn="ctr"/>
            <a:r>
              <a:rPr lang="en-US" dirty="0">
                <a:latin typeface="Bahnschrift SemiLight SemiCondeBahnschrift SemiLight SemiConde" panose="020B0502040204020203" pitchFamily="34" charset="0"/>
              </a:rPr>
              <a:t>Executive View</a:t>
            </a:r>
            <a:endParaRPr lang="en-GB" dirty="0">
              <a:latin typeface="Bahnschrift SemiLight SemiCondeBahnschrift SemiLight SemiConde" panose="020B0502040204020203" pitchFamily="34" charset="0"/>
            </a:endParaRPr>
          </a:p>
        </p:txBody>
      </p:sp>
      <p:pic>
        <p:nvPicPr>
          <p:cNvPr id="3" name="Picture 2">
            <a:extLst>
              <a:ext uri="{FF2B5EF4-FFF2-40B4-BE49-F238E27FC236}">
                <a16:creationId xmlns:a16="http://schemas.microsoft.com/office/drawing/2014/main" id="{F97F0CA6-F005-03D3-2DCD-D91B05FE063E}"/>
              </a:ext>
            </a:extLst>
          </p:cNvPr>
          <p:cNvPicPr>
            <a:picLocks noChangeAspect="1"/>
          </p:cNvPicPr>
          <p:nvPr/>
        </p:nvPicPr>
        <p:blipFill>
          <a:blip r:embed="rId3"/>
          <a:stretch>
            <a:fillRect/>
          </a:stretch>
        </p:blipFill>
        <p:spPr>
          <a:xfrm>
            <a:off x="1167492" y="1302604"/>
            <a:ext cx="10169202" cy="5398722"/>
          </a:xfrm>
          <a:prstGeom prst="rect">
            <a:avLst/>
          </a:prstGeom>
        </p:spPr>
      </p:pic>
    </p:spTree>
    <p:extLst>
      <p:ext uri="{BB962C8B-B14F-4D97-AF65-F5344CB8AC3E}">
        <p14:creationId xmlns:p14="http://schemas.microsoft.com/office/powerpoint/2010/main" val="2299567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67492" y="381001"/>
            <a:ext cx="9779183" cy="813318"/>
          </a:xfrm>
        </p:spPr>
        <p:txBody>
          <a:bodyPr anchor="b">
            <a:normAutofit/>
          </a:bodyPr>
          <a:lstStyle/>
          <a:p>
            <a:pPr algn="ctr"/>
            <a:r>
              <a:rPr lang="en-US" dirty="0">
                <a:latin typeface="Bahnschrift SemiLight SemiCondeBahnschrift SemiLight SemiConde" panose="020B0502040204020203" pitchFamily="34" charset="0"/>
              </a:rPr>
              <a:t>Support View</a:t>
            </a:r>
            <a:endParaRPr lang="en-GB" dirty="0">
              <a:latin typeface="Bahnschrift SemiLight SemiCondeBahnschrift SemiLight SemiConde" panose="020B0502040204020203" pitchFamily="34" charset="0"/>
            </a:endParaRPr>
          </a:p>
        </p:txBody>
      </p:sp>
      <p:pic>
        <p:nvPicPr>
          <p:cNvPr id="4" name="Picture 3">
            <a:extLst>
              <a:ext uri="{FF2B5EF4-FFF2-40B4-BE49-F238E27FC236}">
                <a16:creationId xmlns:a16="http://schemas.microsoft.com/office/drawing/2014/main" id="{40EB23A5-289E-F38F-5896-CD4AE30E8A06}"/>
              </a:ext>
            </a:extLst>
          </p:cNvPr>
          <p:cNvPicPr>
            <a:picLocks noChangeAspect="1"/>
          </p:cNvPicPr>
          <p:nvPr/>
        </p:nvPicPr>
        <p:blipFill>
          <a:blip r:embed="rId3"/>
          <a:stretch>
            <a:fillRect/>
          </a:stretch>
        </p:blipFill>
        <p:spPr>
          <a:xfrm>
            <a:off x="1167491" y="1277273"/>
            <a:ext cx="10215855" cy="5333172"/>
          </a:xfrm>
          <a:prstGeom prst="rect">
            <a:avLst/>
          </a:prstGeom>
        </p:spPr>
      </p:pic>
    </p:spTree>
    <p:extLst>
      <p:ext uri="{BB962C8B-B14F-4D97-AF65-F5344CB8AC3E}">
        <p14:creationId xmlns:p14="http://schemas.microsoft.com/office/powerpoint/2010/main" val="190517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rtlCol="0" anchor="b">
            <a:normAutofit/>
          </a:bodyPr>
          <a:lstStyle/>
          <a:p>
            <a:pPr rtl="0"/>
            <a:r>
              <a:rPr lang="en-GB"/>
              <a:t>Agenda</a:t>
            </a:r>
          </a:p>
        </p:txBody>
      </p:sp>
      <p:graphicFrame>
        <p:nvGraphicFramePr>
          <p:cNvPr id="16" name="Content Placeholder 2">
            <a:extLst>
              <a:ext uri="{FF2B5EF4-FFF2-40B4-BE49-F238E27FC236}">
                <a16:creationId xmlns:a16="http://schemas.microsoft.com/office/drawing/2014/main" id="{E16A4BEB-765C-0C36-33FE-742464C32CE3}"/>
              </a:ext>
            </a:extLst>
          </p:cNvPr>
          <p:cNvGraphicFramePr>
            <a:graphicFrameLocks noGrp="1"/>
          </p:cNvGraphicFramePr>
          <p:nvPr>
            <p:ph idx="1"/>
            <p:extLst>
              <p:ext uri="{D42A27DB-BD31-4B8C-83A1-F6EECF244321}">
                <p14:modId xmlns:p14="http://schemas.microsoft.com/office/powerpoint/2010/main" val="3249745878"/>
              </p:ext>
            </p:extLst>
          </p:nvPr>
        </p:nvGraphicFramePr>
        <p:xfrm>
          <a:off x="1167493" y="2017467"/>
          <a:ext cx="9779182" cy="3366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67492" y="381001"/>
            <a:ext cx="9779183" cy="813318"/>
          </a:xfrm>
        </p:spPr>
        <p:txBody>
          <a:bodyPr anchor="b">
            <a:normAutofit/>
          </a:bodyPr>
          <a:lstStyle/>
          <a:p>
            <a:pPr algn="ctr"/>
            <a:r>
              <a:rPr lang="en-US" dirty="0">
                <a:latin typeface="Bahnschrift SemiLight SemiCondeBahnschrift SemiLight SemiConde" panose="020B0502040204020203" pitchFamily="34" charset="0"/>
              </a:rPr>
              <a:t>Info View</a:t>
            </a:r>
            <a:endParaRPr lang="en-GB" dirty="0">
              <a:latin typeface="Bahnschrift SemiLight SemiCondeBahnschrift SemiLight SemiConde" panose="020B0502040204020203" pitchFamily="34" charset="0"/>
            </a:endParaRPr>
          </a:p>
        </p:txBody>
      </p:sp>
      <p:pic>
        <p:nvPicPr>
          <p:cNvPr id="3" name="Picture 2">
            <a:extLst>
              <a:ext uri="{FF2B5EF4-FFF2-40B4-BE49-F238E27FC236}">
                <a16:creationId xmlns:a16="http://schemas.microsoft.com/office/drawing/2014/main" id="{C404C15C-1D93-E3C7-DEAB-A5488809394E}"/>
              </a:ext>
            </a:extLst>
          </p:cNvPr>
          <p:cNvPicPr>
            <a:picLocks noChangeAspect="1"/>
          </p:cNvPicPr>
          <p:nvPr/>
        </p:nvPicPr>
        <p:blipFill>
          <a:blip r:embed="rId3"/>
          <a:stretch>
            <a:fillRect/>
          </a:stretch>
        </p:blipFill>
        <p:spPr>
          <a:xfrm>
            <a:off x="1034532" y="1194319"/>
            <a:ext cx="9989976" cy="5577038"/>
          </a:xfrm>
          <a:prstGeom prst="rect">
            <a:avLst/>
          </a:prstGeom>
        </p:spPr>
      </p:pic>
    </p:spTree>
    <p:extLst>
      <p:ext uri="{BB962C8B-B14F-4D97-AF65-F5344CB8AC3E}">
        <p14:creationId xmlns:p14="http://schemas.microsoft.com/office/powerpoint/2010/main" val="770827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889578" cy="2387600"/>
          </a:xfrm>
        </p:spPr>
        <p:txBody>
          <a:bodyPr rtlCol="0"/>
          <a:lstStyle/>
          <a:p>
            <a:pPr rtl="0"/>
            <a:r>
              <a:rPr lang="en-US" dirty="0">
                <a:latin typeface="Bahnschrift SemiLight SemiConde" panose="020B0502040204020203" pitchFamily="34" charset="0"/>
              </a:rPr>
              <a:t>Key Measures and Formula</a:t>
            </a:r>
            <a:endParaRPr lang="en-GB"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pPr rtl="0"/>
            <a:endParaRPr lang="en-GB" dirty="0"/>
          </a:p>
        </p:txBody>
      </p:sp>
    </p:spTree>
    <p:extLst>
      <p:ext uri="{BB962C8B-B14F-4D97-AF65-F5344CB8AC3E}">
        <p14:creationId xmlns:p14="http://schemas.microsoft.com/office/powerpoint/2010/main" val="3153949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99367" y="65872"/>
            <a:ext cx="9779183" cy="924767"/>
          </a:xfrm>
        </p:spPr>
        <p:txBody>
          <a:bodyPr anchor="b">
            <a:normAutofit/>
          </a:bodyPr>
          <a:lstStyle/>
          <a:p>
            <a:r>
              <a:rPr lang="en-US" dirty="0">
                <a:latin typeface="Bahnschrift SemiLight SemiConde" panose="020B0502040204020203" pitchFamily="34" charset="0"/>
              </a:rPr>
              <a:t>Key Measures and Formula</a:t>
            </a:r>
            <a:endParaRPr lang="en-GB" dirty="0">
              <a:latin typeface="Bahnschrift SemiLight SemiConde" panose="020B0502040204020203" pitchFamily="34" charset="0"/>
            </a:endParaRPr>
          </a:p>
        </p:txBody>
      </p:sp>
      <p:sp>
        <p:nvSpPr>
          <p:cNvPr id="14" name="Content Placeholder 2">
            <a:extLst>
              <a:ext uri="{FF2B5EF4-FFF2-40B4-BE49-F238E27FC236}">
                <a16:creationId xmlns:a16="http://schemas.microsoft.com/office/drawing/2014/main" id="{BBC0EBF2-C6B8-501E-3F60-B7DAB480AC2E}"/>
              </a:ext>
            </a:extLst>
          </p:cNvPr>
          <p:cNvSpPr>
            <a:spLocks noGrp="1"/>
          </p:cNvSpPr>
          <p:nvPr>
            <p:ph idx="1"/>
          </p:nvPr>
        </p:nvSpPr>
        <p:spPr>
          <a:xfrm>
            <a:off x="905775" y="990639"/>
            <a:ext cx="5676180" cy="5512279"/>
          </a:xfrm>
        </p:spPr>
        <p:txBody>
          <a:bodyPr/>
          <a:lstStyle/>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Performance Visual title = </a:t>
            </a:r>
            <a:r>
              <a:rPr lang="en-IN" sz="800" b="0" dirty="0">
                <a:solidFill>
                  <a:srgbClr val="68349C"/>
                </a:solidFill>
                <a:effectLst/>
                <a:highlight>
                  <a:srgbClr val="FFFFFF"/>
                </a:highlight>
                <a:latin typeface="Consolas" panose="020B0609020204030204" pitchFamily="49" charset="0"/>
              </a:rPr>
              <a:t>[Selected P &amp; L Row]</a:t>
            </a:r>
            <a:r>
              <a:rPr lang="en-IN" sz="800" b="0" dirty="0">
                <a:solidFill>
                  <a:srgbClr val="000000"/>
                </a:solidFill>
                <a:effectLst/>
                <a:highlight>
                  <a:srgbClr val="FFFFFF"/>
                </a:highlight>
                <a:latin typeface="Consolas" panose="020B0609020204030204" pitchFamily="49" charset="0"/>
              </a:rPr>
              <a:t> &amp; </a:t>
            </a:r>
            <a:r>
              <a:rPr lang="en-IN" sz="800" b="0" dirty="0">
                <a:solidFill>
                  <a:srgbClr val="A31515"/>
                </a:solidFill>
                <a:effectLst/>
                <a:highlight>
                  <a:srgbClr val="FFFFFF"/>
                </a:highlight>
                <a:latin typeface="Consolas" panose="020B0609020204030204" pitchFamily="49" charset="0"/>
              </a:rPr>
              <a:t>" Performance Over Time“</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Post Invoice </a:t>
            </a:r>
            <a:r>
              <a:rPr lang="en-IN" sz="800" b="0" dirty="0" err="1">
                <a:solidFill>
                  <a:srgbClr val="000000"/>
                </a:solidFill>
                <a:effectLst/>
                <a:highlight>
                  <a:srgbClr val="FFFFFF"/>
                </a:highlight>
                <a:latin typeface="Consolas" panose="020B0609020204030204" pitchFamily="49" charset="0"/>
              </a:rPr>
              <a:t>Deducation</a:t>
            </a:r>
            <a:r>
              <a:rPr lang="en-IN" sz="800" b="0" dirty="0">
                <a:solidFill>
                  <a:srgbClr val="000000"/>
                </a:solidFill>
                <a:effectLst/>
                <a:highlight>
                  <a:srgbClr val="FFFFFF"/>
                </a:highlight>
                <a:latin typeface="Consolas" panose="020B0609020204030204" pitchFamily="49" charset="0"/>
              </a:rPr>
              <a:t>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post_invoice_deducations_amt</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Post Invoice Other </a:t>
            </a:r>
            <a:r>
              <a:rPr lang="en-IN" sz="800" b="0" dirty="0" err="1">
                <a:solidFill>
                  <a:srgbClr val="000000"/>
                </a:solidFill>
                <a:effectLst/>
                <a:highlight>
                  <a:srgbClr val="FFFFFF"/>
                </a:highlight>
                <a:latin typeface="Consolas" panose="020B0609020204030204" pitchFamily="49" charset="0"/>
              </a:rPr>
              <a:t>Deducation</a:t>
            </a:r>
            <a:r>
              <a:rPr lang="en-IN" sz="800" b="0" dirty="0">
                <a:solidFill>
                  <a:srgbClr val="000000"/>
                </a:solidFill>
                <a:effectLst/>
                <a:highlight>
                  <a:srgbClr val="FFFFFF"/>
                </a:highlight>
                <a:latin typeface="Consolas" panose="020B0609020204030204" pitchFamily="49" charset="0"/>
              </a:rPr>
              <a:t>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post_invoice_other_deducations_amt</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Pre Invoice </a:t>
            </a:r>
            <a:r>
              <a:rPr lang="en-GB" sz="800" b="0" dirty="0" err="1">
                <a:solidFill>
                  <a:srgbClr val="000000"/>
                </a:solidFill>
                <a:effectLst/>
                <a:highlight>
                  <a:srgbClr val="FFFFFF"/>
                </a:highlight>
                <a:latin typeface="Consolas" panose="020B0609020204030204" pitchFamily="49" charset="0"/>
              </a:rPr>
              <a:t>Deducation</a:t>
            </a:r>
            <a:r>
              <a:rPr lang="en-GB" sz="800" b="0" dirty="0">
                <a:solidFill>
                  <a:srgbClr val="000000"/>
                </a:solidFill>
                <a:effectLst/>
                <a:highlight>
                  <a:srgbClr val="FFFFFF"/>
                </a:highlight>
                <a:latin typeface="Consolas" panose="020B0609020204030204" pitchFamily="49" charset="0"/>
              </a:rPr>
              <a:t> $ = </a:t>
            </a:r>
            <a:r>
              <a:rPr lang="en-GB" sz="800" b="0" dirty="0">
                <a:solidFill>
                  <a:srgbClr val="68349C"/>
                </a:solidFill>
                <a:effectLst/>
                <a:highlight>
                  <a:srgbClr val="FFFFFF"/>
                </a:highlight>
                <a:latin typeface="Consolas" panose="020B0609020204030204" pitchFamily="49" charset="0"/>
              </a:rPr>
              <a:t>[GS $]</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[NIS $]</a:t>
            </a:r>
            <a:endParaRPr lang="en-GB"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Quantity = </a:t>
            </a:r>
            <a:r>
              <a:rPr lang="en-GB" sz="800" b="0" dirty="0">
                <a:solidFill>
                  <a:srgbClr val="3165BB"/>
                </a:solidFill>
                <a:effectLst/>
                <a:highlight>
                  <a:srgbClr val="FFFFFF"/>
                </a:highlight>
                <a:latin typeface="Consolas" panose="020B0609020204030204" pitchFamily="49" charset="0"/>
              </a:rPr>
              <a:t>SUM</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fact_actual_estimates</a:t>
            </a:r>
            <a:r>
              <a:rPr lang="en-GB" sz="800" b="0" dirty="0">
                <a:solidFill>
                  <a:srgbClr val="001080"/>
                </a:solidFill>
                <a:effectLst/>
                <a:highlight>
                  <a:srgbClr val="FFFFFF"/>
                </a:highlight>
                <a:latin typeface="Consolas" panose="020B0609020204030204" pitchFamily="49" charset="0"/>
              </a:rPr>
              <a:t>[Qty]</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RC % = </a:t>
            </a:r>
            <a:r>
              <a:rPr lang="en-IN" sz="800" b="0" dirty="0">
                <a:solidFill>
                  <a:srgbClr val="3165BB"/>
                </a:solidFill>
                <a:effectLst/>
                <a:highlight>
                  <a:srgbClr val="FFFFFF"/>
                </a:highlight>
                <a:latin typeface="Consolas" panose="020B0609020204030204" pitchFamily="49" charset="0"/>
              </a:rPr>
              <a:t>DIVIDE</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[NS $]</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[NS $]</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ALL</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dim_market</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ALL</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dim_customer</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ALL</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dim_product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Risk = </a:t>
            </a:r>
            <a:r>
              <a:rPr lang="en-IN" sz="800" b="0" dirty="0">
                <a:solidFill>
                  <a:srgbClr val="3165BB"/>
                </a:solidFill>
                <a:effectLst/>
                <a:highlight>
                  <a:srgbClr val="FFFFFF"/>
                </a:highlight>
                <a:latin typeface="Consolas" panose="020B0609020204030204" pitchFamily="49" charset="0"/>
              </a:rPr>
              <a:t>IF</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[Net Error]</a:t>
            </a:r>
            <a:r>
              <a:rPr lang="en-IN" sz="800" b="0" dirty="0">
                <a:solidFill>
                  <a:srgbClr val="000000"/>
                </a:solidFill>
                <a:effectLst/>
                <a:highlight>
                  <a:srgbClr val="FFFFFF"/>
                </a:highlight>
                <a:latin typeface="Consolas" panose="020B0609020204030204" pitchFamily="49" charset="0"/>
              </a:rPr>
              <a:t>&gt;</a:t>
            </a:r>
            <a:r>
              <a:rPr lang="en-IN" sz="800" b="0" dirty="0">
                <a:solidFill>
                  <a:srgbClr val="098658"/>
                </a:solidFill>
                <a:effectLst/>
                <a:highlight>
                  <a:srgbClr val="FFFFFF"/>
                </a:highlight>
                <a:latin typeface="Consolas" panose="020B0609020204030204" pitchFamily="49" charset="0"/>
              </a:rPr>
              <a:t>0</a:t>
            </a:r>
            <a:r>
              <a:rPr lang="en-IN" sz="800" b="0" dirty="0">
                <a:solidFill>
                  <a:srgbClr val="000000"/>
                </a:solidFill>
                <a:effectLst/>
                <a:highlight>
                  <a:srgbClr val="FFFFFF"/>
                </a:highlight>
                <a:latin typeface="Consolas" panose="020B0609020204030204" pitchFamily="49" charset="0"/>
              </a:rPr>
              <a:t>,</a:t>
            </a:r>
            <a:r>
              <a:rPr lang="en-IN" sz="800" b="0" dirty="0">
                <a:solidFill>
                  <a:srgbClr val="A31515"/>
                </a:solidFill>
                <a:effectLst/>
                <a:highlight>
                  <a:srgbClr val="FFFFFF"/>
                </a:highlight>
                <a:latin typeface="Consolas" panose="020B0609020204030204" pitchFamily="49" charset="0"/>
              </a:rPr>
              <a:t>"EL"</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IF</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[Net Error]</a:t>
            </a:r>
            <a:r>
              <a:rPr lang="en-IN" sz="800" b="0" dirty="0">
                <a:solidFill>
                  <a:srgbClr val="000000"/>
                </a:solidFill>
                <a:effectLst/>
                <a:highlight>
                  <a:srgbClr val="FFFFFF"/>
                </a:highlight>
                <a:latin typeface="Consolas" panose="020B0609020204030204" pitchFamily="49" charset="0"/>
              </a:rPr>
              <a:t>&lt;</a:t>
            </a:r>
            <a:r>
              <a:rPr lang="en-IN" sz="800" b="0" dirty="0">
                <a:solidFill>
                  <a:srgbClr val="098658"/>
                </a:solidFill>
                <a:effectLst/>
                <a:highlight>
                  <a:srgbClr val="FFFFFF"/>
                </a:highlight>
                <a:latin typeface="Consolas" panose="020B0609020204030204" pitchFamily="49" charset="0"/>
              </a:rPr>
              <a:t>0</a:t>
            </a:r>
            <a:r>
              <a:rPr lang="en-IN" sz="800" b="0" dirty="0">
                <a:solidFill>
                  <a:srgbClr val="000000"/>
                </a:solidFill>
                <a:effectLst/>
                <a:highlight>
                  <a:srgbClr val="FFFFFF"/>
                </a:highlight>
                <a:latin typeface="Consolas" panose="020B0609020204030204" pitchFamily="49" charset="0"/>
              </a:rPr>
              <a:t>,</a:t>
            </a:r>
            <a:r>
              <a:rPr lang="en-IN" sz="800" b="0" dirty="0">
                <a:solidFill>
                  <a:srgbClr val="A31515"/>
                </a:solidFill>
                <a:effectLst/>
                <a:highlight>
                  <a:srgbClr val="FFFFFF"/>
                </a:highlight>
                <a:latin typeface="Consolas" panose="020B0609020204030204" pitchFamily="49" charset="0"/>
              </a:rPr>
              <a:t>"OOS"</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BLANK</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Sales Qty = </a:t>
            </a:r>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[Quantity]</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[date]</a:t>
            </a:r>
            <a:r>
              <a:rPr lang="en-IN" sz="800" b="0" dirty="0">
                <a:solidFill>
                  <a:srgbClr val="000000"/>
                </a:solidFill>
                <a:effectLst/>
                <a:highlight>
                  <a:srgbClr val="FFFFFF"/>
                </a:highlight>
                <a:latin typeface="Consolas" panose="020B0609020204030204" pitchFamily="49" charset="0"/>
              </a:rPr>
              <a:t>&lt;=</a:t>
            </a:r>
            <a:r>
              <a:rPr lang="en-IN" sz="800" b="0" dirty="0">
                <a:solidFill>
                  <a:srgbClr val="3165BB"/>
                </a:solidFill>
                <a:effectLst/>
                <a:highlight>
                  <a:srgbClr val="FFFFFF"/>
                </a:highlight>
                <a:latin typeface="Consolas" panose="020B0609020204030204" pitchFamily="49" charset="0"/>
              </a:rPr>
              <a:t>MAX</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LastSalesMonth</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LastSalesMonth</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Sales Trend Title = </a:t>
            </a:r>
            <a:r>
              <a:rPr lang="en-IN" sz="800" b="0" dirty="0">
                <a:solidFill>
                  <a:srgbClr val="A31515"/>
                </a:solidFill>
                <a:effectLst/>
                <a:highlight>
                  <a:srgbClr val="FFFFFF"/>
                </a:highlight>
                <a:latin typeface="Consolas" panose="020B0609020204030204" pitchFamily="49" charset="0"/>
              </a:rPr>
              <a:t>"NS &amp; GM % For "</a:t>
            </a:r>
            <a:r>
              <a:rPr lang="en-IN" sz="800" b="0" dirty="0">
                <a:solidFill>
                  <a:srgbClr val="000000"/>
                </a:solidFill>
                <a:effectLst/>
                <a:highlight>
                  <a:srgbClr val="FFFFFF"/>
                </a:highlight>
                <a:latin typeface="Consolas" panose="020B0609020204030204" pitchFamily="49" charset="0"/>
              </a:rPr>
              <a:t>&amp; </a:t>
            </a:r>
            <a:r>
              <a:rPr lang="en-IN" sz="800" b="0" dirty="0">
                <a:solidFill>
                  <a:srgbClr val="3165BB"/>
                </a:solidFill>
                <a:effectLst/>
                <a:highlight>
                  <a:srgbClr val="FFFFFF"/>
                </a:highlight>
                <a:latin typeface="Consolas" panose="020B0609020204030204" pitchFamily="49" charset="0"/>
              </a:rPr>
              <a:t>SELECTEDVALUE</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dim_customer</a:t>
            </a:r>
            <a:r>
              <a:rPr lang="en-IN" sz="800" b="0" dirty="0">
                <a:solidFill>
                  <a:srgbClr val="001080"/>
                </a:solidFill>
                <a:effectLst/>
                <a:highlight>
                  <a:srgbClr val="FFFFFF"/>
                </a:highlight>
                <a:latin typeface="Consolas" panose="020B0609020204030204" pitchFamily="49" charset="0"/>
              </a:rPr>
              <a:t>[customer]</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Selected P &amp; L Row = </a:t>
            </a:r>
            <a:r>
              <a:rPr lang="en-IN" sz="800" b="0" dirty="0">
                <a:solidFill>
                  <a:srgbClr val="3165BB"/>
                </a:solidFill>
                <a:effectLst/>
                <a:highlight>
                  <a:srgbClr val="FFFFFF"/>
                </a:highlight>
                <a:latin typeface="Consolas" panose="020B0609020204030204" pitchFamily="49" charset="0"/>
              </a:rPr>
              <a:t>IF</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HASONEVALUE</a:t>
            </a:r>
            <a:r>
              <a:rPr lang="en-IN" sz="800" b="0" dirty="0">
                <a:solidFill>
                  <a:srgbClr val="000000"/>
                </a:solidFill>
                <a:effectLst/>
                <a:highlight>
                  <a:srgbClr val="FFFFFF"/>
                </a:highlight>
                <a:latin typeface="Consolas" panose="020B0609020204030204" pitchFamily="49" charset="0"/>
              </a:rPr>
              <a:t>(</a:t>
            </a:r>
            <a:r>
              <a:rPr lang="en-IN" sz="800" b="0" dirty="0">
                <a:solidFill>
                  <a:srgbClr val="001080"/>
                </a:solidFill>
                <a:effectLst/>
                <a:highlight>
                  <a:srgbClr val="FFFFFF"/>
                </a:highlight>
                <a:latin typeface="Consolas" panose="020B0609020204030204" pitchFamily="49" charset="0"/>
              </a:rPr>
              <a:t>'P &amp; L Rows'[Description]</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SELECTEDVALUE</a:t>
            </a:r>
            <a:r>
              <a:rPr lang="en-IN" sz="800" b="0" dirty="0">
                <a:solidFill>
                  <a:srgbClr val="000000"/>
                </a:solidFill>
                <a:effectLst/>
                <a:highlight>
                  <a:srgbClr val="FFFFFF"/>
                </a:highlight>
                <a:latin typeface="Consolas" panose="020B0609020204030204" pitchFamily="49" charset="0"/>
              </a:rPr>
              <a:t>(</a:t>
            </a:r>
            <a:r>
              <a:rPr lang="en-IN" sz="800" b="0" dirty="0">
                <a:solidFill>
                  <a:srgbClr val="001080"/>
                </a:solidFill>
                <a:effectLst/>
                <a:highlight>
                  <a:srgbClr val="FFFFFF"/>
                </a:highlight>
                <a:latin typeface="Consolas" panose="020B0609020204030204" pitchFamily="49" charset="0"/>
              </a:rPr>
              <a:t>'P &amp; L Rows'[Description]</a:t>
            </a:r>
            <a:r>
              <a:rPr lang="en-IN" sz="800" b="0" dirty="0">
                <a:solidFill>
                  <a:srgbClr val="000000"/>
                </a:solidFill>
                <a:effectLst/>
                <a:highlight>
                  <a:srgbClr val="FFFFFF"/>
                </a:highlight>
                <a:latin typeface="Consolas" panose="020B0609020204030204" pitchFamily="49" charset="0"/>
              </a:rPr>
              <a:t>),</a:t>
            </a:r>
            <a:r>
              <a:rPr lang="en-IN" sz="800" b="0" dirty="0">
                <a:solidFill>
                  <a:srgbClr val="A31515"/>
                </a:solidFill>
                <a:effectLst/>
                <a:highlight>
                  <a:srgbClr val="FFFFFF"/>
                </a:highlight>
                <a:latin typeface="Consolas" panose="020B0609020204030204" pitchFamily="49" charset="0"/>
              </a:rPr>
              <a:t>"Net Sales"</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Top / Bottom N title = </a:t>
            </a:r>
            <a:r>
              <a:rPr lang="en-IN" sz="800" b="0" dirty="0">
                <a:solidFill>
                  <a:srgbClr val="A31515"/>
                </a:solidFill>
                <a:effectLst/>
                <a:highlight>
                  <a:srgbClr val="FFFFFF"/>
                </a:highlight>
                <a:latin typeface="Consolas" panose="020B0609020204030204" pitchFamily="49" charset="0"/>
              </a:rPr>
              <a:t>"Top / Bottom Products &amp; Customers by"</a:t>
            </a:r>
            <a:r>
              <a:rPr lang="en-IN" sz="800" b="0" dirty="0">
                <a:solidFill>
                  <a:srgbClr val="000000"/>
                </a:solidFill>
                <a:effectLst/>
                <a:highlight>
                  <a:srgbClr val="FFFFFF"/>
                </a:highlight>
                <a:latin typeface="Consolas" panose="020B0609020204030204" pitchFamily="49" charset="0"/>
              </a:rPr>
              <a:t> &amp; </a:t>
            </a:r>
            <a:r>
              <a:rPr lang="en-IN" sz="800" b="0" dirty="0">
                <a:solidFill>
                  <a:srgbClr val="68349C"/>
                </a:solidFill>
                <a:effectLst/>
                <a:highlight>
                  <a:srgbClr val="FFFFFF"/>
                </a:highlight>
                <a:latin typeface="Consolas" panose="020B0609020204030204" pitchFamily="49" charset="0"/>
              </a:rPr>
              <a:t>[Selected P &amp; L Row]</a:t>
            </a:r>
            <a:endParaRPr lang="en-IN"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Total COGS $ = </a:t>
            </a:r>
            <a:r>
              <a:rPr lang="en-IN" sz="800" b="0" dirty="0">
                <a:solidFill>
                  <a:srgbClr val="68349C"/>
                </a:solidFill>
                <a:effectLst/>
                <a:highlight>
                  <a:srgbClr val="FFFFFF"/>
                </a:highlight>
                <a:latin typeface="Consolas" panose="020B0609020204030204" pitchFamily="49" charset="0"/>
              </a:rPr>
              <a:t>[Manufacturing Cost $]</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[Freight Cost $]</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[Other Cost $]</a:t>
            </a:r>
            <a:endParaRPr lang="en-IN"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Total Post Invoice </a:t>
            </a:r>
            <a:r>
              <a:rPr lang="en-IN" sz="800" b="0" dirty="0" err="1">
                <a:solidFill>
                  <a:srgbClr val="000000"/>
                </a:solidFill>
                <a:effectLst/>
                <a:highlight>
                  <a:srgbClr val="FFFFFF"/>
                </a:highlight>
                <a:latin typeface="Consolas" panose="020B0609020204030204" pitchFamily="49" charset="0"/>
              </a:rPr>
              <a:t>Deducation</a:t>
            </a:r>
            <a:r>
              <a:rPr lang="en-IN" sz="800" b="0" dirty="0">
                <a:solidFill>
                  <a:srgbClr val="000000"/>
                </a:solidFill>
                <a:effectLst/>
                <a:highlight>
                  <a:srgbClr val="FFFFFF"/>
                </a:highlight>
                <a:latin typeface="Consolas" panose="020B0609020204030204" pitchFamily="49" charset="0"/>
              </a:rPr>
              <a:t> $ = </a:t>
            </a:r>
            <a:r>
              <a:rPr lang="en-IN" sz="800" b="0" dirty="0">
                <a:solidFill>
                  <a:srgbClr val="001080"/>
                </a:solidFill>
                <a:effectLst/>
                <a:highlight>
                  <a:srgbClr val="FFFFFF"/>
                </a:highlight>
                <a:latin typeface="Consolas" panose="020B0609020204030204" pitchFamily="49" charset="0"/>
              </a:rPr>
              <a:t>'Key Measures'</a:t>
            </a:r>
            <a:r>
              <a:rPr lang="en-IN" sz="800" b="0" dirty="0">
                <a:solidFill>
                  <a:srgbClr val="68349C"/>
                </a:solidFill>
                <a:effectLst/>
                <a:highlight>
                  <a:srgbClr val="FFFFFF"/>
                </a:highlight>
                <a:latin typeface="Consolas" panose="020B0609020204030204" pitchFamily="49" charset="0"/>
              </a:rPr>
              <a:t>[Post Invoice </a:t>
            </a:r>
            <a:r>
              <a:rPr lang="en-IN" sz="800" b="0" dirty="0" err="1">
                <a:solidFill>
                  <a:srgbClr val="68349C"/>
                </a:solidFill>
                <a:effectLst/>
                <a:highlight>
                  <a:srgbClr val="FFFFFF"/>
                </a:highlight>
                <a:latin typeface="Consolas" panose="020B0609020204030204" pitchFamily="49" charset="0"/>
              </a:rPr>
              <a:t>Deducation</a:t>
            </a:r>
            <a:r>
              <a:rPr lang="en-IN" sz="800" b="0" dirty="0">
                <a:solidFill>
                  <a:srgbClr val="68349C"/>
                </a:solidFill>
                <a:effectLst/>
                <a:highlight>
                  <a:srgbClr val="FFFFFF"/>
                </a:highlight>
                <a:latin typeface="Consolas" panose="020B0609020204030204" pitchFamily="49" charset="0"/>
              </a:rPr>
              <a:t> $]</a:t>
            </a:r>
            <a:r>
              <a:rPr lang="en-IN" sz="800" b="0" dirty="0">
                <a:solidFill>
                  <a:srgbClr val="000000"/>
                </a:solidFill>
                <a:effectLst/>
                <a:highlight>
                  <a:srgbClr val="FFFFFF"/>
                </a:highlight>
                <a:latin typeface="Consolas" panose="020B0609020204030204" pitchFamily="49" charset="0"/>
              </a:rPr>
              <a:t>+</a:t>
            </a:r>
            <a:r>
              <a:rPr lang="en-IN" sz="800" b="0" dirty="0">
                <a:solidFill>
                  <a:srgbClr val="001080"/>
                </a:solidFill>
                <a:effectLst/>
                <a:highlight>
                  <a:srgbClr val="FFFFFF"/>
                </a:highlight>
                <a:latin typeface="Consolas" panose="020B0609020204030204" pitchFamily="49" charset="0"/>
              </a:rPr>
              <a:t>'Key Measures'</a:t>
            </a:r>
            <a:r>
              <a:rPr lang="en-IN" sz="800" b="0" dirty="0">
                <a:solidFill>
                  <a:srgbClr val="68349C"/>
                </a:solidFill>
                <a:effectLst/>
                <a:highlight>
                  <a:srgbClr val="FFFFFF"/>
                </a:highlight>
                <a:latin typeface="Consolas" panose="020B0609020204030204" pitchFamily="49" charset="0"/>
              </a:rPr>
              <a:t>[Post Invoice Other </a:t>
            </a:r>
            <a:r>
              <a:rPr lang="en-IN" sz="800" b="0" dirty="0" err="1">
                <a:solidFill>
                  <a:srgbClr val="68349C"/>
                </a:solidFill>
                <a:effectLst/>
                <a:highlight>
                  <a:srgbClr val="FFFFFF"/>
                </a:highlight>
                <a:latin typeface="Consolas" panose="020B0609020204030204" pitchFamily="49" charset="0"/>
              </a:rPr>
              <a:t>Deducation</a:t>
            </a:r>
            <a:r>
              <a:rPr lang="en-IN" sz="800" b="0" dirty="0">
                <a:solidFill>
                  <a:srgbClr val="68349C"/>
                </a:solidFill>
                <a:effectLst/>
                <a:highlight>
                  <a:srgbClr val="FFFFFF"/>
                </a:highlight>
                <a:latin typeface="Consolas" panose="020B0609020204030204" pitchFamily="49" charset="0"/>
              </a:rPr>
              <a:t> $]</a:t>
            </a:r>
            <a:endParaRPr lang="en-IN"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NS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5F5F5F"/>
                </a:solidFill>
                <a:effectLst/>
                <a:highlight>
                  <a:srgbClr val="FFFFFF"/>
                </a:highlight>
                <a:latin typeface="Consolas" panose="020B0609020204030204" pitchFamily="49" charset="0"/>
              </a:rPr>
              <a:t>[</a:t>
            </a:r>
            <a:r>
              <a:rPr lang="en-IN" sz="800" b="0" dirty="0" err="1">
                <a:solidFill>
                  <a:srgbClr val="5F5F5F"/>
                </a:solidFill>
                <a:effectLst/>
                <a:highlight>
                  <a:srgbClr val="FFFFFF"/>
                </a:highlight>
                <a:latin typeface="Consolas" panose="020B0609020204030204" pitchFamily="49" charset="0"/>
              </a:rPr>
              <a:t>net_sales_amount</a:t>
            </a:r>
            <a:r>
              <a:rPr lang="en-IN" sz="800" b="0" dirty="0">
                <a:solidFill>
                  <a:srgbClr val="5F5F5F"/>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NS $ LY = </a:t>
            </a:r>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[NS $]</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SAMEPERIODLASTYEAR</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dim_date</a:t>
            </a:r>
            <a:r>
              <a:rPr lang="en-IN" sz="800" b="0" dirty="0">
                <a:solidFill>
                  <a:srgbClr val="001080"/>
                </a:solidFill>
                <a:effectLst/>
                <a:highlight>
                  <a:srgbClr val="FFFFFF"/>
                </a:highlight>
                <a:latin typeface="Consolas" panose="020B0609020204030204" pitchFamily="49" charset="0"/>
              </a:rPr>
              <a:t>[date]</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NS BM $ =  </a:t>
            </a:r>
            <a:r>
              <a:rPr lang="en-GB" sz="800" b="0" dirty="0">
                <a:solidFill>
                  <a:srgbClr val="3165BB"/>
                </a:solidFill>
                <a:effectLst/>
                <a:highlight>
                  <a:srgbClr val="FFFFFF"/>
                </a:highlight>
                <a:latin typeface="Consolas" panose="020B0609020204030204" pitchFamily="49" charset="0"/>
              </a:rPr>
              <a:t>SWITCH</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TRUE</a:t>
            </a:r>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SELECTEDVALUE</a:t>
            </a:r>
            <a:r>
              <a:rPr lang="en-GB" sz="800" b="0" dirty="0">
                <a:solidFill>
                  <a:srgbClr val="000000"/>
                </a:solidFill>
                <a:effectLst/>
                <a:highlight>
                  <a:srgbClr val="FFFFFF"/>
                </a:highlight>
                <a:latin typeface="Consolas" panose="020B0609020204030204" pitchFamily="49" charset="0"/>
              </a:rPr>
              <a:t>(</a:t>
            </a:r>
            <a:r>
              <a:rPr lang="en-GB" sz="800" b="0" dirty="0">
                <a:solidFill>
                  <a:srgbClr val="001080"/>
                </a:solidFill>
                <a:effectLst/>
                <a:highlight>
                  <a:srgbClr val="FFFFFF"/>
                </a:highlight>
                <a:latin typeface="Consolas" panose="020B0609020204030204" pitchFamily="49" charset="0"/>
              </a:rPr>
              <a:t>'set BM'[ID]</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1</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[NS $ LY]</a:t>
            </a:r>
            <a:r>
              <a:rPr lang="en-GB" sz="800" b="0" dirty="0">
                <a:solidFill>
                  <a:srgbClr val="000000"/>
                </a:solidFill>
                <a:effectLst/>
                <a:highlight>
                  <a:srgbClr val="FFFFFF"/>
                </a:highlight>
                <a:latin typeface="Consolas" panose="020B0609020204030204" pitchFamily="49" charset="0"/>
              </a:rPr>
              <a:t>,</a:t>
            </a:r>
          </a:p>
          <a:p>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SELECTEDVALUE</a:t>
            </a:r>
            <a:r>
              <a:rPr lang="en-GB" sz="800" b="0" dirty="0">
                <a:solidFill>
                  <a:srgbClr val="000000"/>
                </a:solidFill>
                <a:effectLst/>
                <a:highlight>
                  <a:srgbClr val="FFFFFF"/>
                </a:highlight>
                <a:latin typeface="Consolas" panose="020B0609020204030204" pitchFamily="49" charset="0"/>
              </a:rPr>
              <a:t>(</a:t>
            </a:r>
            <a:r>
              <a:rPr lang="en-GB" sz="800" b="0" dirty="0">
                <a:solidFill>
                  <a:srgbClr val="001080"/>
                </a:solidFill>
                <a:effectLst/>
                <a:highlight>
                  <a:srgbClr val="FFFFFF"/>
                </a:highlight>
                <a:latin typeface="Consolas" panose="020B0609020204030204" pitchFamily="49" charset="0"/>
              </a:rPr>
              <a:t>'set BM'[ID]</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2</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[NS Target $]</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NS Target $ = </a:t>
            </a:r>
            <a:r>
              <a:rPr lang="en-IN" sz="800" b="0" dirty="0">
                <a:solidFill>
                  <a:srgbClr val="0000FF"/>
                </a:solidFill>
                <a:effectLst/>
                <a:highlight>
                  <a:srgbClr val="FFFFFF"/>
                </a:highlight>
                <a:latin typeface="Consolas" panose="020B0609020204030204" pitchFamily="49" charset="0"/>
              </a:rPr>
              <a:t>var</a:t>
            </a:r>
            <a:r>
              <a:rPr lang="en-IN" sz="800" b="0" dirty="0">
                <a:solidFill>
                  <a:srgbClr val="000000"/>
                </a:solidFill>
                <a:effectLst/>
                <a:highlight>
                  <a:srgbClr val="FFFFFF"/>
                </a:highlight>
                <a:latin typeface="Consolas" panose="020B0609020204030204" pitchFamily="49" charset="0"/>
              </a:rPr>
              <a:t> </a:t>
            </a:r>
            <a:r>
              <a:rPr lang="en-IN" sz="800" b="0" dirty="0" err="1">
                <a:solidFill>
                  <a:srgbClr val="000000"/>
                </a:solidFill>
                <a:effectLst/>
                <a:highlight>
                  <a:srgbClr val="FFFFFF"/>
                </a:highlight>
                <a:latin typeface="Consolas" panose="020B0609020204030204" pitchFamily="49" charset="0"/>
              </a:rPr>
              <a:t>rs</a:t>
            </a:r>
            <a:r>
              <a:rPr lang="en-IN" sz="800" b="0" dirty="0">
                <a:solidFill>
                  <a:srgbClr val="000000"/>
                </a:solidFill>
                <a:effectLst/>
                <a:highlight>
                  <a:srgbClr val="FFFFFF"/>
                </a:highlight>
                <a:latin typeface="Consolas" panose="020B0609020204030204" pitchFamily="49" charset="0"/>
              </a:rPr>
              <a:t>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NsGmTarget</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ns_target</a:t>
            </a:r>
            <a:r>
              <a:rPr lang="en-IN" sz="800" b="0" dirty="0">
                <a:solidFill>
                  <a:srgbClr val="000000"/>
                </a:solidFill>
                <a:effectLst/>
                <a:highlight>
                  <a:srgbClr val="FFFFFF"/>
                </a:highlight>
                <a:latin typeface="Consolas" panose="020B0609020204030204" pitchFamily="49" charset="0"/>
              </a:rPr>
              <a:t>]) </a:t>
            </a:r>
            <a:r>
              <a:rPr lang="en-IN" sz="800" b="0" dirty="0">
                <a:solidFill>
                  <a:srgbClr val="0000FF"/>
                </a:solidFill>
                <a:effectLst/>
                <a:highlight>
                  <a:srgbClr val="FFFFFF"/>
                </a:highlight>
                <a:latin typeface="Consolas" panose="020B0609020204030204" pitchFamily="49" charset="0"/>
              </a:rPr>
              <a:t>RETURN  </a:t>
            </a:r>
            <a:r>
              <a:rPr lang="en-IN" sz="800" b="0" dirty="0">
                <a:solidFill>
                  <a:srgbClr val="3165BB"/>
                </a:solidFill>
                <a:effectLst/>
                <a:highlight>
                  <a:srgbClr val="FFFFFF"/>
                </a:highlight>
                <a:latin typeface="Consolas" panose="020B0609020204030204" pitchFamily="49" charset="0"/>
              </a:rPr>
              <a:t>IF</a:t>
            </a:r>
            <a:r>
              <a:rPr lang="en-IN" sz="800" b="0" dirty="0">
                <a:solidFill>
                  <a:srgbClr val="000000"/>
                </a:solidFill>
                <a:effectLst/>
                <a:highlight>
                  <a:srgbClr val="FFFFFF"/>
                </a:highlight>
                <a:latin typeface="Consolas" panose="020B0609020204030204" pitchFamily="49" charset="0"/>
              </a:rPr>
              <a:t>([Customer / Product Filter Check],</a:t>
            </a:r>
            <a:r>
              <a:rPr lang="en-IN" sz="800" b="0" dirty="0">
                <a:solidFill>
                  <a:srgbClr val="3165BB"/>
                </a:solidFill>
                <a:effectLst/>
                <a:highlight>
                  <a:srgbClr val="FFFFFF"/>
                </a:highlight>
                <a:latin typeface="Consolas" panose="020B0609020204030204" pitchFamily="49" charset="0"/>
              </a:rPr>
              <a:t>BLANK</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rs</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Operational Expense $ = (</a:t>
            </a:r>
            <a:r>
              <a:rPr lang="en-IN" sz="800" b="0" dirty="0">
                <a:solidFill>
                  <a:srgbClr val="68349C"/>
                </a:solidFill>
                <a:effectLst/>
                <a:highlight>
                  <a:srgbClr val="FFFFFF"/>
                </a:highlight>
                <a:latin typeface="Consolas" panose="020B0609020204030204" pitchFamily="49" charset="0"/>
              </a:rPr>
              <a:t>[Ads &amp; Promotions $]</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[Other Operational Expense $]</a:t>
            </a:r>
            <a:r>
              <a:rPr lang="en-IN" sz="800" b="0" dirty="0">
                <a:solidFill>
                  <a:srgbClr val="000000"/>
                </a:solidFill>
                <a:effectLst/>
                <a:highlight>
                  <a:srgbClr val="FFFFFF"/>
                </a:highlight>
                <a:latin typeface="Consolas" panose="020B0609020204030204" pitchFamily="49" charset="0"/>
              </a:rPr>
              <a:t>)*-</a:t>
            </a:r>
            <a:r>
              <a:rPr lang="en-IN" sz="800" b="0" dirty="0">
                <a:solidFill>
                  <a:srgbClr val="098658"/>
                </a:solidFill>
                <a:effectLst/>
                <a:highlight>
                  <a:srgbClr val="FFFFFF"/>
                </a:highlight>
                <a:latin typeface="Consolas" panose="020B0609020204030204" pitchFamily="49" charset="0"/>
              </a:rPr>
              <a:t>1</a:t>
            </a:r>
            <a:endParaRPr lang="en-IN"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Other Cost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other_cost</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Other Operational Expense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other_operational_expense</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endParaRPr lang="en-GB"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endParaRPr lang="en-IN"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endParaRPr lang="en-IN" sz="800" b="0" dirty="0">
              <a:solidFill>
                <a:srgbClr val="000000"/>
              </a:solidFill>
              <a:effectLst/>
              <a:highlight>
                <a:srgbClr val="FFFFFF"/>
              </a:highlight>
              <a:latin typeface="Consolas" panose="020B0609020204030204" pitchFamily="49" charset="0"/>
            </a:endParaRPr>
          </a:p>
          <a:p>
            <a:endParaRPr lang="en-US" sz="800" dirty="0"/>
          </a:p>
        </p:txBody>
      </p:sp>
      <p:sp>
        <p:nvSpPr>
          <p:cNvPr id="2" name="Content Placeholder 2">
            <a:extLst>
              <a:ext uri="{FF2B5EF4-FFF2-40B4-BE49-F238E27FC236}">
                <a16:creationId xmlns:a16="http://schemas.microsoft.com/office/drawing/2014/main" id="{368DF64D-38DF-762E-A144-DEC9DDA5B428}"/>
              </a:ext>
            </a:extLst>
          </p:cNvPr>
          <p:cNvSpPr txBox="1">
            <a:spLocks/>
          </p:cNvSpPr>
          <p:nvPr/>
        </p:nvSpPr>
        <p:spPr>
          <a:xfrm>
            <a:off x="6492816" y="990639"/>
            <a:ext cx="4882551" cy="48063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nSpc>
                <a:spcPct val="100000"/>
              </a:lnSpc>
              <a:buFont typeface="Arial" panose="020B0604020202020204" pitchFamily="34" charset="0"/>
              <a:buChar char="•"/>
            </a:pPr>
            <a:r>
              <a:rPr lang="en-GB" sz="800" b="0" dirty="0" err="1">
                <a:solidFill>
                  <a:srgbClr val="000000"/>
                </a:solidFill>
                <a:effectLst/>
                <a:highlight>
                  <a:srgbClr val="FFFFFF"/>
                </a:highlight>
                <a:latin typeface="Consolas" panose="020B0609020204030204" pitchFamily="49" charset="0"/>
              </a:rPr>
              <a:t>GM_Percentage</a:t>
            </a:r>
            <a:r>
              <a:rPr lang="en-GB" sz="800" b="0" dirty="0">
                <a:solidFill>
                  <a:srgbClr val="000000"/>
                </a:solidFill>
                <a:effectLst/>
                <a:highlight>
                  <a:srgbClr val="FFFFFF"/>
                </a:highlight>
                <a:latin typeface="Consolas" panose="020B0609020204030204" pitchFamily="49" charset="0"/>
              </a:rPr>
              <a:t> = [GM %]</a:t>
            </a:r>
            <a:endParaRPr lang="en-US" sz="800" b="0" dirty="0">
              <a:solidFill>
                <a:srgbClr val="000000"/>
              </a:solidFill>
              <a:effectLst/>
              <a:highlight>
                <a:srgbClr val="FFFFFF"/>
              </a:highlight>
              <a:latin typeface="Consolas" panose="020B0609020204030204" pitchFamily="49" charset="0"/>
            </a:endParaRPr>
          </a:p>
          <a:p>
            <a:pPr marL="171450" indent="-171450">
              <a:lnSpc>
                <a:spcPct val="100000"/>
              </a:lnSpc>
              <a:buFont typeface="Arial" panose="020B0604020202020204" pitchFamily="34" charset="0"/>
              <a:buChar char="•"/>
            </a:pPr>
            <a:r>
              <a:rPr lang="en-IN" sz="800" b="0" dirty="0" err="1">
                <a:solidFill>
                  <a:srgbClr val="000000"/>
                </a:solidFill>
                <a:effectLst/>
                <a:highlight>
                  <a:srgbClr val="FFFFFF"/>
                </a:highlight>
                <a:latin typeface="Consolas" panose="020B0609020204030204" pitchFamily="49" charset="0"/>
              </a:rPr>
              <a:t>GMComparison</a:t>
            </a:r>
            <a:r>
              <a:rPr lang="en-IN" sz="800" b="0" dirty="0">
                <a:solidFill>
                  <a:srgbClr val="000000"/>
                </a:solidFill>
                <a:effectLst/>
                <a:highlight>
                  <a:srgbClr val="FFFFFF"/>
                </a:highlight>
                <a:latin typeface="Consolas" panose="020B0609020204030204" pitchFamily="49" charset="0"/>
              </a:rPr>
              <a:t> = </a:t>
            </a:r>
            <a:r>
              <a:rPr lang="en-IN" sz="800" b="0" dirty="0">
                <a:solidFill>
                  <a:srgbClr val="3165BB"/>
                </a:solidFill>
                <a:effectLst/>
                <a:highlight>
                  <a:srgbClr val="FFFFFF"/>
                </a:highlight>
                <a:latin typeface="Consolas" panose="020B0609020204030204" pitchFamily="49" charset="0"/>
              </a:rPr>
              <a:t>IF</a:t>
            </a:r>
            <a:r>
              <a:rPr lang="en-IN" sz="800" b="0" dirty="0">
                <a:solidFill>
                  <a:srgbClr val="000000"/>
                </a:solidFill>
                <a:effectLst/>
                <a:highlight>
                  <a:srgbClr val="FFFFFF"/>
                </a:highlight>
                <a:latin typeface="Consolas" panose="020B0609020204030204" pitchFamily="49" charset="0"/>
              </a:rPr>
              <a:t>([GM %] &lt; [GM Target %], </a:t>
            </a:r>
            <a:r>
              <a:rPr lang="en-IN" sz="800" b="0" dirty="0">
                <a:solidFill>
                  <a:srgbClr val="A31515"/>
                </a:solidFill>
                <a:effectLst/>
                <a:highlight>
                  <a:srgbClr val="FFFFFF"/>
                </a:highlight>
                <a:latin typeface="Consolas" panose="020B0609020204030204" pitchFamily="49" charset="0"/>
              </a:rPr>
              <a:t>"1"</a:t>
            </a:r>
            <a:r>
              <a:rPr lang="en-IN" sz="800" b="0" dirty="0">
                <a:solidFill>
                  <a:srgbClr val="000000"/>
                </a:solidFill>
                <a:effectLst/>
                <a:highlight>
                  <a:srgbClr val="FFFFFF"/>
                </a:highlight>
                <a:latin typeface="Consolas" panose="020B0609020204030204" pitchFamily="49" charset="0"/>
              </a:rPr>
              <a:t>, </a:t>
            </a:r>
            <a:r>
              <a:rPr lang="en-IN" sz="800" b="0" dirty="0">
                <a:solidFill>
                  <a:srgbClr val="A31515"/>
                </a:solidFill>
                <a:effectLst/>
                <a:highlight>
                  <a:srgbClr val="FFFFFF"/>
                </a:highlight>
                <a:latin typeface="Consolas" panose="020B0609020204030204" pitchFamily="49" charset="0"/>
              </a:rPr>
              <a:t>"0"</a:t>
            </a:r>
            <a:r>
              <a:rPr lang="en-IN" sz="800" b="0" dirty="0">
                <a:solidFill>
                  <a:srgbClr val="000000"/>
                </a:solidFill>
                <a:effectLst/>
                <a:highlight>
                  <a:srgbClr val="FFFFFF"/>
                </a:highlight>
                <a:latin typeface="Consolas" panose="020B0609020204030204" pitchFamily="49" charset="0"/>
              </a:rPr>
              <a:t>)</a:t>
            </a:r>
            <a:endParaRPr lang="en-IN" sz="800" dirty="0">
              <a:solidFill>
                <a:srgbClr val="000000"/>
              </a:solidFill>
              <a:highlight>
                <a:srgbClr val="FFFFFF"/>
              </a:highlight>
              <a:latin typeface="Consolas" panose="020B0609020204030204" pitchFamily="49" charset="0"/>
            </a:endParaRPr>
          </a:p>
          <a:p>
            <a:pPr marL="171450" indent="-171450">
              <a:lnSpc>
                <a:spcPct val="100000"/>
              </a:lnSpc>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GS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gross_sales_amount</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a:lnSpc>
                <a:spcPct val="100000"/>
              </a:lnSpc>
            </a:pPr>
            <a:r>
              <a:rPr lang="en-IN" sz="800" b="0" dirty="0">
                <a:solidFill>
                  <a:srgbClr val="000000"/>
                </a:solidFill>
                <a:effectLst/>
                <a:highlight>
                  <a:srgbClr val="FFFFFF"/>
                </a:highlight>
                <a:latin typeface="Consolas" panose="020B0609020204030204" pitchFamily="49" charset="0"/>
              </a:rPr>
              <a:t>Last Sales Month Footer = </a:t>
            </a:r>
          </a:p>
          <a:p>
            <a:pPr>
              <a:lnSpc>
                <a:spcPct val="100000"/>
              </a:lnSpc>
            </a:pPr>
            <a:r>
              <a:rPr lang="en-IN" sz="800" b="0" dirty="0">
                <a:solidFill>
                  <a:srgbClr val="A31515"/>
                </a:solidFill>
                <a:effectLst/>
                <a:highlight>
                  <a:srgbClr val="FFFFFF"/>
                </a:highlight>
                <a:latin typeface="Consolas" panose="020B0609020204030204" pitchFamily="49" charset="0"/>
              </a:rPr>
              <a:t>"Sales data loaded until : "</a:t>
            </a:r>
            <a:r>
              <a:rPr lang="en-IN" sz="800" b="0" dirty="0">
                <a:solidFill>
                  <a:srgbClr val="000000"/>
                </a:solidFill>
                <a:effectLst/>
                <a:highlight>
                  <a:srgbClr val="FFFFFF"/>
                </a:highlight>
                <a:latin typeface="Consolas" panose="020B0609020204030204" pitchFamily="49" charset="0"/>
              </a:rPr>
              <a:t>&amp; </a:t>
            </a:r>
            <a:r>
              <a:rPr lang="en-IN" sz="800" b="0" dirty="0">
                <a:solidFill>
                  <a:srgbClr val="3165BB"/>
                </a:solidFill>
                <a:effectLst/>
                <a:highlight>
                  <a:srgbClr val="FFFFFF"/>
                </a:highlight>
                <a:latin typeface="Consolas" panose="020B0609020204030204" pitchFamily="49" charset="0"/>
              </a:rPr>
              <a:t>FORMAT</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MAX</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LastSalesMonth</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LastSalesMonth</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r>
              <a:rPr lang="en-IN" sz="800" b="0" dirty="0">
                <a:solidFill>
                  <a:srgbClr val="A31515"/>
                </a:solidFill>
                <a:effectLst/>
                <a:highlight>
                  <a:srgbClr val="FFFFFF"/>
                </a:highlight>
                <a:latin typeface="Consolas" panose="020B0609020204030204" pitchFamily="49" charset="0"/>
              </a:rPr>
              <a:t>"MMM YY"</a:t>
            </a:r>
            <a:r>
              <a:rPr lang="en-IN"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Manufacturing Cost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manufacturing_cost</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Market Share % = </a:t>
            </a:r>
            <a:r>
              <a:rPr lang="en-IN" sz="800" b="0" dirty="0">
                <a:solidFill>
                  <a:srgbClr val="3165BB"/>
                </a:solidFill>
                <a:effectLst/>
                <a:highlight>
                  <a:srgbClr val="FFFFFF"/>
                </a:highlight>
                <a:latin typeface="Consolas" panose="020B0609020204030204" pitchFamily="49" charset="0"/>
              </a:rPr>
              <a:t>DIVIDE</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marketshare</a:t>
            </a:r>
            <a:r>
              <a:rPr lang="en-IN" sz="800" b="0" dirty="0">
                <a:solidFill>
                  <a:srgbClr val="001080"/>
                </a:solidFill>
                <a:effectLst/>
                <a:highlight>
                  <a:srgbClr val="FFFFFF"/>
                </a:highlight>
                <a:latin typeface="Consolas" panose="020B0609020204030204" pitchFamily="49" charset="0"/>
              </a:rPr>
              <a:t>[sales_$]</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marketshare</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total_market_sales</a:t>
            </a:r>
            <a:r>
              <a:rPr lang="en-IN" sz="800" b="0" dirty="0">
                <a:solidFill>
                  <a:srgbClr val="001080"/>
                </a:solidFill>
                <a:effectLst/>
                <a:highlight>
                  <a:srgbClr val="FFFFFF"/>
                </a:highlight>
                <a:latin typeface="Consolas" panose="020B0609020204030204" pitchFamily="49" charset="0"/>
              </a:rPr>
              <a:t>_$]</a:t>
            </a:r>
            <a:r>
              <a:rPr lang="en-IN" sz="800" b="0" dirty="0">
                <a:solidFill>
                  <a:srgbClr val="000000"/>
                </a:solidFill>
                <a:effectLst/>
                <a:highlight>
                  <a:srgbClr val="FFFFFF"/>
                </a:highlight>
                <a:latin typeface="Consolas" panose="020B0609020204030204" pitchFamily="49" charset="0"/>
              </a:rPr>
              <a:t>),</a:t>
            </a:r>
            <a:r>
              <a:rPr lang="en-IN" sz="800" b="0" dirty="0">
                <a:solidFill>
                  <a:srgbClr val="098658"/>
                </a:solidFill>
                <a:effectLst/>
                <a:highlight>
                  <a:srgbClr val="FFFFFF"/>
                </a:highlight>
                <a:latin typeface="Consolas" panose="020B0609020204030204" pitchFamily="49" charset="0"/>
              </a:rPr>
              <a:t>0</a:t>
            </a:r>
            <a:r>
              <a:rPr lang="en-IN"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Net Error = </a:t>
            </a:r>
            <a:r>
              <a:rPr lang="en-IN" sz="800" b="0" dirty="0">
                <a:solidFill>
                  <a:srgbClr val="68349C"/>
                </a:solidFill>
                <a:effectLst/>
                <a:highlight>
                  <a:srgbClr val="FFFFFF"/>
                </a:highlight>
                <a:latin typeface="Consolas" panose="020B0609020204030204" pitchFamily="49" charset="0"/>
              </a:rPr>
              <a:t>[Forecast Qty]</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[Sales Qty]</a:t>
            </a:r>
            <a:endParaRPr lang="en-IN" sz="800" b="0" dirty="0">
              <a:solidFill>
                <a:srgbClr val="000000"/>
              </a:solidFill>
              <a:effectLst/>
              <a:highlight>
                <a:srgbClr val="FFFFFF"/>
              </a:highlight>
              <a:latin typeface="Consolas" panose="020B0609020204030204" pitchFamily="49" charset="0"/>
            </a:endParaRPr>
          </a:p>
          <a:p>
            <a:pPr marL="171450" indent="-171450">
              <a:lnSpc>
                <a:spcPct val="100000"/>
              </a:lnSpc>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Net Error % = </a:t>
            </a:r>
            <a:r>
              <a:rPr lang="en-GB" sz="800" b="0" dirty="0">
                <a:solidFill>
                  <a:srgbClr val="3165BB"/>
                </a:solidFill>
                <a:effectLst/>
                <a:highlight>
                  <a:srgbClr val="FFFFFF"/>
                </a:highlight>
                <a:latin typeface="Consolas" panose="020B0609020204030204" pitchFamily="49" charset="0"/>
              </a:rPr>
              <a:t>DIVIDE</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[Net Error]</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[Forecast Qty]</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0</a:t>
            </a:r>
            <a:r>
              <a:rPr lang="en-GB"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Net Error LY = </a:t>
            </a:r>
            <a:r>
              <a:rPr lang="en-GB" sz="800" b="0" dirty="0">
                <a:solidFill>
                  <a:srgbClr val="3165BB"/>
                </a:solidFill>
                <a:effectLst/>
                <a:highlight>
                  <a:srgbClr val="FFFFFF"/>
                </a:highlight>
                <a:latin typeface="Consolas" panose="020B0609020204030204" pitchFamily="49" charset="0"/>
              </a:rPr>
              <a:t>CALCULATE</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[Net Error]</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SAMEPERIODLASTYEAR</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dim_date</a:t>
            </a:r>
            <a:r>
              <a:rPr lang="en-GB" sz="800" b="0" dirty="0">
                <a:solidFill>
                  <a:srgbClr val="001080"/>
                </a:solidFill>
                <a:effectLst/>
                <a:highlight>
                  <a:srgbClr val="FFFFFF"/>
                </a:highlight>
                <a:latin typeface="Consolas" panose="020B0609020204030204" pitchFamily="49" charset="0"/>
              </a:rPr>
              <a:t>[date]</a:t>
            </a:r>
            <a:r>
              <a:rPr lang="en-GB"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Net Profit % = </a:t>
            </a:r>
            <a:r>
              <a:rPr lang="en-GB" sz="800" b="0" dirty="0">
                <a:solidFill>
                  <a:srgbClr val="3165BB"/>
                </a:solidFill>
                <a:effectLst/>
                <a:highlight>
                  <a:srgbClr val="FFFFFF"/>
                </a:highlight>
                <a:latin typeface="Consolas" panose="020B0609020204030204" pitchFamily="49" charset="0"/>
              </a:rPr>
              <a:t>DIVIDE</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[Net Profit $]</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[NS $]</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0</a:t>
            </a:r>
            <a:r>
              <a:rPr lang="en-GB"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Net Profit % LY = </a:t>
            </a:r>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[Net Profit %]</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SAMEPERIODLASTYEAR</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dim_date</a:t>
            </a:r>
            <a:r>
              <a:rPr lang="en-IN" sz="800" b="0" dirty="0">
                <a:solidFill>
                  <a:srgbClr val="001080"/>
                </a:solidFill>
                <a:effectLst/>
                <a:highlight>
                  <a:srgbClr val="FFFFFF"/>
                </a:highlight>
                <a:latin typeface="Consolas" panose="020B0609020204030204" pitchFamily="49" charset="0"/>
              </a:rPr>
              <a:t>[date]</a:t>
            </a:r>
            <a:r>
              <a:rPr lang="en-IN"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Net Profit $ = </a:t>
            </a:r>
            <a:r>
              <a:rPr lang="en-GB" sz="800" b="0" dirty="0">
                <a:solidFill>
                  <a:srgbClr val="68349C"/>
                </a:solidFill>
                <a:effectLst/>
                <a:highlight>
                  <a:srgbClr val="FFFFFF"/>
                </a:highlight>
                <a:latin typeface="Consolas" panose="020B0609020204030204" pitchFamily="49" charset="0"/>
              </a:rPr>
              <a:t>[GM $]</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[Operational Expense $]</a:t>
            </a:r>
            <a:endParaRPr lang="en-GB" sz="800" b="0" dirty="0">
              <a:solidFill>
                <a:srgbClr val="000000"/>
              </a:solidFill>
              <a:effectLst/>
              <a:highlight>
                <a:srgbClr val="FFFFFF"/>
              </a:highlight>
              <a:latin typeface="Consolas" panose="020B0609020204030204" pitchFamily="49" charset="0"/>
            </a:endParaRPr>
          </a:p>
          <a:p>
            <a:pPr marL="171450" indent="-171450">
              <a:lnSpc>
                <a:spcPct val="100000"/>
              </a:lnSpc>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Net Profit Target % = </a:t>
            </a:r>
            <a:r>
              <a:rPr lang="en-GB" sz="800" b="0" dirty="0">
                <a:solidFill>
                  <a:srgbClr val="3165BB"/>
                </a:solidFill>
                <a:effectLst/>
                <a:highlight>
                  <a:srgbClr val="FFFFFF"/>
                </a:highlight>
                <a:latin typeface="Consolas" panose="020B0609020204030204" pitchFamily="49" charset="0"/>
              </a:rPr>
              <a:t>DIVIDE</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[Net Profit Target $]</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SUM</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NsGmTarget</a:t>
            </a:r>
            <a:r>
              <a:rPr lang="en-GB" sz="800" b="0" dirty="0">
                <a:solidFill>
                  <a:srgbClr val="00108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ns_target</a:t>
            </a:r>
            <a:r>
              <a:rPr lang="en-GB" sz="800" b="0" dirty="0">
                <a:solidFill>
                  <a:srgbClr val="001080"/>
                </a:solidFill>
                <a:effectLst/>
                <a:highlight>
                  <a:srgbClr val="FFFFFF"/>
                </a:highlight>
                <a:latin typeface="Consolas" panose="020B0609020204030204" pitchFamily="49" charset="0"/>
              </a:rPr>
              <a:t>]</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0</a:t>
            </a:r>
            <a:r>
              <a:rPr lang="en-GB"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Net Profit Target $ = </a:t>
            </a:r>
            <a:r>
              <a:rPr lang="en-GB" sz="800" b="0" dirty="0">
                <a:solidFill>
                  <a:srgbClr val="3165BB"/>
                </a:solidFill>
                <a:effectLst/>
                <a:highlight>
                  <a:srgbClr val="FFFFFF"/>
                </a:highlight>
                <a:latin typeface="Consolas" panose="020B0609020204030204" pitchFamily="49" charset="0"/>
              </a:rPr>
              <a:t>SUM</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NsGmTarget</a:t>
            </a:r>
            <a:r>
              <a:rPr lang="en-GB" sz="800" b="0" dirty="0">
                <a:solidFill>
                  <a:srgbClr val="00108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np_target</a:t>
            </a:r>
            <a:r>
              <a:rPr lang="en-GB" sz="800" b="0" dirty="0">
                <a:solidFill>
                  <a:srgbClr val="001080"/>
                </a:solidFill>
                <a:effectLst/>
                <a:highlight>
                  <a:srgbClr val="FFFFFF"/>
                </a:highlight>
                <a:latin typeface="Consolas" panose="020B0609020204030204" pitchFamily="49" charset="0"/>
              </a:rPr>
              <a:t>]</a:t>
            </a:r>
            <a:r>
              <a:rPr lang="en-GB"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NIS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net_invoice_sales_amount</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lnSpc>
                <a:spcPct val="100000"/>
              </a:lnSpc>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NP % BM =  </a:t>
            </a:r>
            <a:r>
              <a:rPr lang="en-GB" sz="800" b="0" dirty="0">
                <a:solidFill>
                  <a:srgbClr val="3165BB"/>
                </a:solidFill>
                <a:effectLst/>
                <a:highlight>
                  <a:srgbClr val="FFFFFF"/>
                </a:highlight>
                <a:latin typeface="Consolas" panose="020B0609020204030204" pitchFamily="49" charset="0"/>
              </a:rPr>
              <a:t>SWITCH</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TRUE</a:t>
            </a:r>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SELECTEDVALUE</a:t>
            </a:r>
            <a:r>
              <a:rPr lang="en-GB" sz="800" b="0" dirty="0">
                <a:solidFill>
                  <a:srgbClr val="000000"/>
                </a:solidFill>
                <a:effectLst/>
                <a:highlight>
                  <a:srgbClr val="FFFFFF"/>
                </a:highlight>
                <a:latin typeface="Consolas" panose="020B0609020204030204" pitchFamily="49" charset="0"/>
              </a:rPr>
              <a:t>('set BM'[ID])=</a:t>
            </a:r>
            <a:r>
              <a:rPr lang="en-GB" sz="800" b="0" dirty="0">
                <a:solidFill>
                  <a:srgbClr val="098658"/>
                </a:solidFill>
                <a:effectLst/>
                <a:highlight>
                  <a:srgbClr val="FFFFFF"/>
                </a:highlight>
                <a:latin typeface="Consolas" panose="020B0609020204030204" pitchFamily="49" charset="0"/>
              </a:rPr>
              <a:t>1</a:t>
            </a:r>
            <a:r>
              <a:rPr lang="en-GB" sz="800" b="0" dirty="0">
                <a:solidFill>
                  <a:srgbClr val="000000"/>
                </a:solidFill>
                <a:effectLst/>
                <a:highlight>
                  <a:srgbClr val="FFFFFF"/>
                </a:highlight>
                <a:latin typeface="Consolas" panose="020B0609020204030204" pitchFamily="49" charset="0"/>
              </a:rPr>
              <a:t>,[Net Profit % LY],</a:t>
            </a:r>
          </a:p>
          <a:p>
            <a:pPr>
              <a:lnSpc>
                <a:spcPct val="100000"/>
              </a:lnSpc>
            </a:pPr>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SELECTEDVALUE</a:t>
            </a:r>
            <a:r>
              <a:rPr lang="en-GB" sz="800" b="0" dirty="0">
                <a:solidFill>
                  <a:srgbClr val="000000"/>
                </a:solidFill>
                <a:effectLst/>
                <a:highlight>
                  <a:srgbClr val="FFFFFF"/>
                </a:highlight>
                <a:latin typeface="Consolas" panose="020B0609020204030204" pitchFamily="49" charset="0"/>
              </a:rPr>
              <a:t>('set BM'[ID])=</a:t>
            </a:r>
            <a:r>
              <a:rPr lang="en-GB" sz="800" b="0" dirty="0">
                <a:solidFill>
                  <a:srgbClr val="098658"/>
                </a:solidFill>
                <a:effectLst/>
                <a:highlight>
                  <a:srgbClr val="FFFFFF"/>
                </a:highlight>
                <a:latin typeface="Consolas" panose="020B0609020204030204" pitchFamily="49" charset="0"/>
              </a:rPr>
              <a:t>2</a:t>
            </a:r>
            <a:r>
              <a:rPr lang="en-GB" sz="800" b="0" dirty="0">
                <a:solidFill>
                  <a:srgbClr val="000000"/>
                </a:solidFill>
                <a:effectLst/>
                <a:highlight>
                  <a:srgbClr val="FFFFFF"/>
                </a:highlight>
                <a:latin typeface="Consolas" panose="020B0609020204030204" pitchFamily="49" charset="0"/>
              </a:rPr>
              <a:t>,[Net Profit Target %])</a:t>
            </a:r>
          </a:p>
          <a:p>
            <a:pPr marL="171450" indent="-171450">
              <a:buFont typeface="Arial" panose="020B0604020202020204" pitchFamily="34" charset="0"/>
              <a:buChar char="•"/>
            </a:pPr>
            <a:endParaRPr lang="en-IN" sz="800" b="0" dirty="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4083803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99367" y="65872"/>
            <a:ext cx="9779183" cy="924767"/>
          </a:xfrm>
        </p:spPr>
        <p:txBody>
          <a:bodyPr anchor="b">
            <a:normAutofit/>
          </a:bodyPr>
          <a:lstStyle/>
          <a:p>
            <a:r>
              <a:rPr lang="en-US" dirty="0">
                <a:latin typeface="Bahnschrift SemiLight SemiConde" panose="020B0502040204020203" pitchFamily="34" charset="0"/>
              </a:rPr>
              <a:t>Key Measures and Formula</a:t>
            </a:r>
            <a:endParaRPr lang="en-GB" dirty="0">
              <a:latin typeface="Bahnschrift SemiLight SemiConde" panose="020B0502040204020203" pitchFamily="34" charset="0"/>
            </a:endParaRPr>
          </a:p>
        </p:txBody>
      </p:sp>
      <p:sp>
        <p:nvSpPr>
          <p:cNvPr id="14" name="Content Placeholder 2">
            <a:extLst>
              <a:ext uri="{FF2B5EF4-FFF2-40B4-BE49-F238E27FC236}">
                <a16:creationId xmlns:a16="http://schemas.microsoft.com/office/drawing/2014/main" id="{BBC0EBF2-C6B8-501E-3F60-B7DAB480AC2E}"/>
              </a:ext>
            </a:extLst>
          </p:cNvPr>
          <p:cNvSpPr>
            <a:spLocks noGrp="1"/>
          </p:cNvSpPr>
          <p:nvPr>
            <p:ph idx="1"/>
          </p:nvPr>
        </p:nvSpPr>
        <p:spPr>
          <a:xfrm>
            <a:off x="905775" y="990639"/>
            <a:ext cx="5676180" cy="5512279"/>
          </a:xfrm>
        </p:spPr>
        <p:txBody>
          <a:bodyPr/>
          <a:lstStyle/>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ABS Error = </a:t>
            </a:r>
            <a:r>
              <a:rPr lang="en-GB" sz="800" b="0" dirty="0">
                <a:solidFill>
                  <a:srgbClr val="3165BB"/>
                </a:solidFill>
                <a:effectLst/>
                <a:highlight>
                  <a:srgbClr val="FFFFFF"/>
                </a:highlight>
                <a:latin typeface="Consolas" panose="020B0609020204030204" pitchFamily="49" charset="0"/>
              </a:rPr>
              <a:t>SUMX</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DISTINCT</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0000"/>
                </a:solidFill>
                <a:effectLst/>
                <a:highlight>
                  <a:srgbClr val="FFFFFF"/>
                </a:highlight>
                <a:latin typeface="Consolas" panose="020B0609020204030204" pitchFamily="49" charset="0"/>
              </a:rPr>
              <a:t>dim_date</a:t>
            </a:r>
            <a:r>
              <a:rPr lang="en-GB" sz="800" b="0" dirty="0">
                <a:solidFill>
                  <a:srgbClr val="000000"/>
                </a:solidFill>
                <a:effectLst/>
                <a:highlight>
                  <a:srgbClr val="FFFFFF"/>
                </a:highlight>
                <a:latin typeface="Consolas" panose="020B0609020204030204" pitchFamily="49" charset="0"/>
              </a:rPr>
              <a:t>[date]),</a:t>
            </a:r>
            <a:r>
              <a:rPr lang="en-GB" sz="800" b="0" dirty="0">
                <a:solidFill>
                  <a:srgbClr val="3165BB"/>
                </a:solidFill>
                <a:effectLst/>
                <a:highlight>
                  <a:srgbClr val="FFFFFF"/>
                </a:highlight>
                <a:latin typeface="Consolas" panose="020B0609020204030204" pitchFamily="49" charset="0"/>
              </a:rPr>
              <a:t>SUMX</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DISTINCT</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0000"/>
                </a:solidFill>
                <a:effectLst/>
                <a:highlight>
                  <a:srgbClr val="FFFFFF"/>
                </a:highlight>
                <a:latin typeface="Consolas" panose="020B0609020204030204" pitchFamily="49" charset="0"/>
              </a:rPr>
              <a:t>dim_product</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0000"/>
                </a:solidFill>
                <a:effectLst/>
                <a:highlight>
                  <a:srgbClr val="FFFFFF"/>
                </a:highlight>
                <a:latin typeface="Consolas" panose="020B0609020204030204" pitchFamily="49" charset="0"/>
              </a:rPr>
              <a:t>product_code</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ABS</a:t>
            </a:r>
            <a:r>
              <a:rPr lang="en-GB" sz="800" b="0" dirty="0">
                <a:solidFill>
                  <a:srgbClr val="000000"/>
                </a:solidFill>
                <a:effectLst/>
                <a:highlight>
                  <a:srgbClr val="FFFFFF"/>
                </a:highlight>
                <a:latin typeface="Consolas" panose="020B0609020204030204" pitchFamily="49" charset="0"/>
              </a:rPr>
              <a:t>([Net Error])))</a:t>
            </a:r>
          </a:p>
          <a:p>
            <a:pPr marL="171450" indent="-171450">
              <a:buFont typeface="Arial" panose="020B0604020202020204" pitchFamily="34" charset="0"/>
              <a:buChar char="•"/>
            </a:pPr>
            <a:r>
              <a:rPr lang="es-ES" sz="800" b="0" dirty="0">
                <a:solidFill>
                  <a:srgbClr val="000000"/>
                </a:solidFill>
                <a:effectLst/>
                <a:highlight>
                  <a:srgbClr val="FFFFFF"/>
                </a:highlight>
                <a:latin typeface="Consolas" panose="020B0609020204030204" pitchFamily="49" charset="0"/>
              </a:rPr>
              <a:t>ABS Error % = </a:t>
            </a:r>
            <a:r>
              <a:rPr lang="es-ES" sz="800" b="0" dirty="0">
                <a:solidFill>
                  <a:srgbClr val="3165BB"/>
                </a:solidFill>
                <a:effectLst/>
                <a:highlight>
                  <a:srgbClr val="FFFFFF"/>
                </a:highlight>
                <a:latin typeface="Consolas" panose="020B0609020204030204" pitchFamily="49" charset="0"/>
              </a:rPr>
              <a:t>DIVIDE</a:t>
            </a:r>
            <a:r>
              <a:rPr lang="es-ES" sz="800" b="0" dirty="0">
                <a:solidFill>
                  <a:srgbClr val="000000"/>
                </a:solidFill>
                <a:effectLst/>
                <a:highlight>
                  <a:srgbClr val="FFFFFF"/>
                </a:highlight>
                <a:latin typeface="Consolas" panose="020B0609020204030204" pitchFamily="49" charset="0"/>
              </a:rPr>
              <a:t>(</a:t>
            </a:r>
            <a:r>
              <a:rPr lang="es-ES" sz="800" b="0" dirty="0">
                <a:solidFill>
                  <a:srgbClr val="68349C"/>
                </a:solidFill>
                <a:effectLst/>
                <a:highlight>
                  <a:srgbClr val="FFFFFF"/>
                </a:highlight>
                <a:latin typeface="Consolas" panose="020B0609020204030204" pitchFamily="49" charset="0"/>
              </a:rPr>
              <a:t>[ABS Error]</a:t>
            </a:r>
            <a:r>
              <a:rPr lang="es-ES" sz="800" b="0" dirty="0">
                <a:solidFill>
                  <a:srgbClr val="000000"/>
                </a:solidFill>
                <a:effectLst/>
                <a:highlight>
                  <a:srgbClr val="FFFFFF"/>
                </a:highlight>
                <a:latin typeface="Consolas" panose="020B0609020204030204" pitchFamily="49" charset="0"/>
              </a:rPr>
              <a:t>,</a:t>
            </a:r>
            <a:r>
              <a:rPr lang="es-ES" sz="800" b="0" dirty="0">
                <a:solidFill>
                  <a:srgbClr val="68349C"/>
                </a:solidFill>
                <a:effectLst/>
                <a:highlight>
                  <a:srgbClr val="FFFFFF"/>
                </a:highlight>
                <a:latin typeface="Consolas" panose="020B0609020204030204" pitchFamily="49" charset="0"/>
              </a:rPr>
              <a:t>[</a:t>
            </a:r>
            <a:r>
              <a:rPr lang="es-ES" sz="800" b="0" dirty="0" err="1">
                <a:solidFill>
                  <a:srgbClr val="68349C"/>
                </a:solidFill>
                <a:effectLst/>
                <a:highlight>
                  <a:srgbClr val="FFFFFF"/>
                </a:highlight>
                <a:latin typeface="Consolas" panose="020B0609020204030204" pitchFamily="49" charset="0"/>
              </a:rPr>
              <a:t>Forecast</a:t>
            </a:r>
            <a:r>
              <a:rPr lang="es-ES" sz="800" b="0" dirty="0">
                <a:solidFill>
                  <a:srgbClr val="68349C"/>
                </a:solidFill>
                <a:effectLst/>
                <a:highlight>
                  <a:srgbClr val="FFFFFF"/>
                </a:highlight>
                <a:latin typeface="Consolas" panose="020B0609020204030204" pitchFamily="49" charset="0"/>
              </a:rPr>
              <a:t> </a:t>
            </a:r>
            <a:r>
              <a:rPr lang="es-ES" sz="800" b="0" dirty="0" err="1">
                <a:solidFill>
                  <a:srgbClr val="68349C"/>
                </a:solidFill>
                <a:effectLst/>
                <a:highlight>
                  <a:srgbClr val="FFFFFF"/>
                </a:highlight>
                <a:latin typeface="Consolas" panose="020B0609020204030204" pitchFamily="49" charset="0"/>
              </a:rPr>
              <a:t>Qty</a:t>
            </a:r>
            <a:r>
              <a:rPr lang="es-ES" sz="800" b="0" dirty="0">
                <a:solidFill>
                  <a:srgbClr val="68349C"/>
                </a:solidFill>
                <a:effectLst/>
                <a:highlight>
                  <a:srgbClr val="FFFFFF"/>
                </a:highlight>
                <a:latin typeface="Consolas" panose="020B0609020204030204" pitchFamily="49" charset="0"/>
              </a:rPr>
              <a:t>]</a:t>
            </a:r>
            <a:r>
              <a:rPr lang="es-ES" sz="800" b="0" dirty="0">
                <a:solidFill>
                  <a:srgbClr val="000000"/>
                </a:solidFill>
                <a:effectLst/>
                <a:highlight>
                  <a:srgbClr val="FFFFFF"/>
                </a:highlight>
                <a:latin typeface="Consolas" panose="020B0609020204030204" pitchFamily="49" charset="0"/>
              </a:rPr>
              <a:t>,</a:t>
            </a:r>
            <a:r>
              <a:rPr lang="es-ES" sz="800" b="0" dirty="0">
                <a:solidFill>
                  <a:srgbClr val="098658"/>
                </a:solidFill>
                <a:effectLst/>
                <a:highlight>
                  <a:srgbClr val="FFFFFF"/>
                </a:highlight>
                <a:latin typeface="Consolas" panose="020B0609020204030204" pitchFamily="49" charset="0"/>
              </a:rPr>
              <a:t>0</a:t>
            </a:r>
            <a:r>
              <a:rPr lang="es-ES"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ABS Error LY = </a:t>
            </a:r>
            <a:r>
              <a:rPr lang="en-GB" sz="800" b="0" dirty="0">
                <a:solidFill>
                  <a:srgbClr val="3165BB"/>
                </a:solidFill>
                <a:effectLst/>
                <a:highlight>
                  <a:srgbClr val="FFFFFF"/>
                </a:highlight>
                <a:latin typeface="Consolas" panose="020B0609020204030204" pitchFamily="49" charset="0"/>
              </a:rPr>
              <a:t>CALCULATE</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[ABS Error]</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SAMEPERIODLASTYEAR</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dim_date</a:t>
            </a:r>
            <a:r>
              <a:rPr lang="en-GB" sz="800" b="0" dirty="0">
                <a:solidFill>
                  <a:srgbClr val="001080"/>
                </a:solidFill>
                <a:effectLst/>
                <a:highlight>
                  <a:srgbClr val="FFFFFF"/>
                </a:highlight>
                <a:latin typeface="Consolas" panose="020B0609020204030204" pitchFamily="49" charset="0"/>
              </a:rPr>
              <a:t>[date]</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Ads &amp; Promotions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ads_promotations</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err="1">
                <a:solidFill>
                  <a:srgbClr val="000000"/>
                </a:solidFill>
                <a:effectLst/>
                <a:highlight>
                  <a:srgbClr val="FFFFFF"/>
                </a:highlight>
                <a:latin typeface="Consolas" panose="020B0609020204030204" pitchFamily="49" charset="0"/>
              </a:rPr>
              <a:t>AtliQ</a:t>
            </a:r>
            <a:r>
              <a:rPr lang="en-IN" sz="800" b="0" dirty="0">
                <a:solidFill>
                  <a:srgbClr val="000000"/>
                </a:solidFill>
                <a:effectLst/>
                <a:highlight>
                  <a:srgbClr val="FFFFFF"/>
                </a:highlight>
                <a:latin typeface="Consolas" panose="020B0609020204030204" pitchFamily="49" charset="0"/>
              </a:rPr>
              <a:t> MS % = </a:t>
            </a:r>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[Market Share %]</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marketshare</a:t>
            </a:r>
            <a:r>
              <a:rPr lang="en-IN" sz="800" b="0" dirty="0">
                <a:solidFill>
                  <a:srgbClr val="001080"/>
                </a:solidFill>
                <a:effectLst/>
                <a:highlight>
                  <a:srgbClr val="FFFFFF"/>
                </a:highlight>
                <a:latin typeface="Consolas" panose="020B0609020204030204" pitchFamily="49" charset="0"/>
              </a:rPr>
              <a:t>[manufacture]</a:t>
            </a:r>
            <a:r>
              <a:rPr lang="en-IN" sz="800" b="0" dirty="0">
                <a:solidFill>
                  <a:srgbClr val="000000"/>
                </a:solidFill>
                <a:effectLst/>
                <a:highlight>
                  <a:srgbClr val="FFFFFF"/>
                </a:highlight>
                <a:latin typeface="Consolas" panose="020B0609020204030204" pitchFamily="49" charset="0"/>
              </a:rPr>
              <a:t>=</a:t>
            </a:r>
            <a:r>
              <a:rPr lang="en-IN" sz="800" b="0" dirty="0">
                <a:solidFill>
                  <a:srgbClr val="A31515"/>
                </a:solidFill>
                <a:effectLst/>
                <a:highlight>
                  <a:srgbClr val="FFFFFF"/>
                </a:highlight>
                <a:latin typeface="Consolas" panose="020B0609020204030204" pitchFamily="49" charset="0"/>
              </a:rPr>
              <a:t>"</a:t>
            </a:r>
            <a:r>
              <a:rPr lang="en-IN" sz="800" b="0" dirty="0" err="1">
                <a:solidFill>
                  <a:srgbClr val="A31515"/>
                </a:solidFill>
                <a:effectLst/>
                <a:highlight>
                  <a:srgbClr val="FFFFFF"/>
                </a:highlight>
                <a:latin typeface="Consolas" panose="020B0609020204030204" pitchFamily="49" charset="0"/>
              </a:rPr>
              <a:t>atliq</a:t>
            </a:r>
            <a:r>
              <a:rPr lang="en-IN" sz="800" b="0" dirty="0">
                <a:solidFill>
                  <a:srgbClr val="A31515"/>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BM Message = </a:t>
            </a:r>
            <a:r>
              <a:rPr lang="en-GB" sz="800" b="0" dirty="0">
                <a:solidFill>
                  <a:srgbClr val="3165BB"/>
                </a:solidFill>
                <a:effectLst/>
                <a:highlight>
                  <a:srgbClr val="FFFFFF"/>
                </a:highlight>
                <a:latin typeface="Consolas" panose="020B0609020204030204" pitchFamily="49" charset="0"/>
              </a:rPr>
              <a:t>IF</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[NS BM $]</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BLANK</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[GM % BM]</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BLANK</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[NP % BM]</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BLANK</a:t>
            </a:r>
            <a:r>
              <a:rPr lang="en-GB" sz="800" b="0" dirty="0">
                <a:solidFill>
                  <a:srgbClr val="000000"/>
                </a:solidFill>
                <a:effectLst/>
                <a:highlight>
                  <a:srgbClr val="FFFFFF"/>
                </a:highlight>
                <a:latin typeface="Consolas" panose="020B0609020204030204" pitchFamily="49" charset="0"/>
              </a:rPr>
              <a:t>(),</a:t>
            </a:r>
            <a:r>
              <a:rPr lang="en-GB" sz="800" b="0" dirty="0">
                <a:solidFill>
                  <a:srgbClr val="A31515"/>
                </a:solidFill>
                <a:effectLst/>
                <a:highlight>
                  <a:srgbClr val="FFFFFF"/>
                </a:highlight>
                <a:latin typeface="Consolas" panose="020B0609020204030204" pitchFamily="49" charset="0"/>
              </a:rPr>
              <a:t>"BM Target (s) is not available for selected year"</a:t>
            </a:r>
            <a:r>
              <a:rPr lang="en-GB" sz="800" b="0" dirty="0">
                <a:solidFill>
                  <a:srgbClr val="000000"/>
                </a:solidFill>
                <a:effectLst/>
                <a:highlight>
                  <a:srgbClr val="FFFFFF"/>
                </a:highlight>
                <a:latin typeface="Consolas" panose="020B0609020204030204" pitchFamily="49" charset="0"/>
              </a:rPr>
              <a:t>,</a:t>
            </a:r>
            <a:r>
              <a:rPr lang="en-GB" sz="800" b="0" dirty="0">
                <a:solidFill>
                  <a:srgbClr val="A31515"/>
                </a:solidFill>
                <a:effectLst/>
                <a:highlight>
                  <a:srgbClr val="FFFFFF"/>
                </a:highlight>
                <a:latin typeface="Consolas" panose="020B0609020204030204" pitchFamily="49" charset="0"/>
              </a:rPr>
              <a:t>""</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err="1">
                <a:solidFill>
                  <a:srgbClr val="000000"/>
                </a:solidFill>
                <a:effectLst/>
                <a:highlight>
                  <a:srgbClr val="FFFFFF"/>
                </a:highlight>
                <a:latin typeface="Consolas" panose="020B0609020204030204" pitchFamily="49" charset="0"/>
              </a:rPr>
              <a:t>Custome_heilght</a:t>
            </a:r>
            <a:r>
              <a:rPr lang="en-IN" sz="800" b="0" dirty="0">
                <a:solidFill>
                  <a:srgbClr val="000000"/>
                </a:solidFill>
                <a:effectLst/>
                <a:highlight>
                  <a:srgbClr val="FFFFFF"/>
                </a:highlight>
                <a:latin typeface="Consolas" panose="020B0609020204030204" pitchFamily="49" charset="0"/>
              </a:rPr>
              <a:t> = </a:t>
            </a:r>
            <a:r>
              <a:rPr lang="en-IN" sz="800" b="0" dirty="0">
                <a:solidFill>
                  <a:srgbClr val="3165BB"/>
                </a:solidFill>
                <a:effectLst/>
                <a:highlight>
                  <a:srgbClr val="FFFFFF"/>
                </a:highlight>
                <a:latin typeface="Consolas" panose="020B0609020204030204" pitchFamily="49" charset="0"/>
              </a:rPr>
              <a:t>IF</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[GM %]</a:t>
            </a:r>
            <a:r>
              <a:rPr lang="en-IN" sz="800" b="0" dirty="0">
                <a:solidFill>
                  <a:srgbClr val="000000"/>
                </a:solidFill>
                <a:effectLst/>
                <a:highlight>
                  <a:srgbClr val="FFFFFF"/>
                </a:highlight>
                <a:latin typeface="Consolas" panose="020B0609020204030204" pitchFamily="49" charset="0"/>
              </a:rPr>
              <a:t> &lt; </a:t>
            </a:r>
            <a:r>
              <a:rPr lang="en-IN" sz="800" b="0" dirty="0">
                <a:solidFill>
                  <a:srgbClr val="68349C"/>
                </a:solidFill>
                <a:effectLst/>
                <a:highlight>
                  <a:srgbClr val="FFFFFF"/>
                </a:highlight>
                <a:latin typeface="Consolas" panose="020B0609020204030204" pitchFamily="49" charset="0"/>
              </a:rPr>
              <a:t>[GM Target %]</a:t>
            </a:r>
            <a:r>
              <a:rPr lang="en-IN" sz="800" b="0" dirty="0">
                <a:solidFill>
                  <a:srgbClr val="000000"/>
                </a:solidFill>
                <a:effectLst/>
                <a:highlight>
                  <a:srgbClr val="FFFFFF"/>
                </a:highlight>
                <a:latin typeface="Consolas" panose="020B0609020204030204" pitchFamily="49" charset="0"/>
              </a:rPr>
              <a:t>, </a:t>
            </a:r>
            <a:r>
              <a:rPr lang="en-IN" sz="800" b="0" dirty="0">
                <a:solidFill>
                  <a:srgbClr val="A31515"/>
                </a:solidFill>
                <a:effectLst/>
                <a:highlight>
                  <a:srgbClr val="FFFFFF"/>
                </a:highlight>
                <a:latin typeface="Consolas" panose="020B0609020204030204" pitchFamily="49" charset="0"/>
              </a:rPr>
              <a:t>"Red"</a:t>
            </a:r>
            <a:r>
              <a:rPr lang="en-IN" sz="800" b="0" dirty="0">
                <a:solidFill>
                  <a:srgbClr val="000000"/>
                </a:solidFill>
                <a:effectLst/>
                <a:highlight>
                  <a:srgbClr val="FFFFFF"/>
                </a:highlight>
                <a:latin typeface="Consolas" panose="020B0609020204030204" pitchFamily="49" charset="0"/>
              </a:rPr>
              <a:t>, </a:t>
            </a:r>
            <a:r>
              <a:rPr lang="en-IN" sz="800" b="0" dirty="0">
                <a:solidFill>
                  <a:srgbClr val="A31515"/>
                </a:solidFill>
                <a:effectLst/>
                <a:highlight>
                  <a:srgbClr val="FFFFFF"/>
                </a:highlight>
                <a:latin typeface="Consolas" panose="020B0609020204030204" pitchFamily="49" charset="0"/>
              </a:rPr>
              <a:t>"No </a:t>
            </a:r>
            <a:r>
              <a:rPr lang="en-IN" sz="800" b="0" dirty="0" err="1">
                <a:solidFill>
                  <a:srgbClr val="A31515"/>
                </a:solidFill>
                <a:effectLst/>
                <a:highlight>
                  <a:srgbClr val="FFFFFF"/>
                </a:highlight>
                <a:latin typeface="Consolas" panose="020B0609020204030204" pitchFamily="49" charset="0"/>
              </a:rPr>
              <a:t>color</a:t>
            </a:r>
            <a:r>
              <a:rPr lang="en-IN" sz="800" b="0" dirty="0">
                <a:solidFill>
                  <a:srgbClr val="A31515"/>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Customer / Product Filter Check = </a:t>
            </a:r>
            <a:r>
              <a:rPr lang="en-IN" sz="800" b="0" dirty="0">
                <a:solidFill>
                  <a:srgbClr val="3165BB"/>
                </a:solidFill>
                <a:effectLst/>
                <a:highlight>
                  <a:srgbClr val="FFFFFF"/>
                </a:highlight>
                <a:latin typeface="Consolas" panose="020B0609020204030204" pitchFamily="49" charset="0"/>
              </a:rPr>
              <a:t>ISCROSSFILTERED</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dim_product</a:t>
            </a:r>
            <a:r>
              <a:rPr lang="en-IN" sz="800" b="0" dirty="0">
                <a:solidFill>
                  <a:srgbClr val="001080"/>
                </a:solidFill>
                <a:effectLst/>
                <a:highlight>
                  <a:srgbClr val="FFFFFF"/>
                </a:highlight>
                <a:latin typeface="Consolas" panose="020B0609020204030204" pitchFamily="49" charset="0"/>
              </a:rPr>
              <a:t>[product]</a:t>
            </a:r>
            <a:r>
              <a:rPr lang="en-IN" sz="800" b="0" dirty="0">
                <a:solidFill>
                  <a:srgbClr val="000000"/>
                </a:solidFill>
                <a:effectLst/>
                <a:highlight>
                  <a:srgbClr val="FFFFFF"/>
                </a:highlight>
                <a:latin typeface="Consolas" panose="020B0609020204030204" pitchFamily="49" charset="0"/>
              </a:rPr>
              <a:t>) || </a:t>
            </a:r>
            <a:r>
              <a:rPr lang="en-IN" sz="800" b="0" dirty="0">
                <a:solidFill>
                  <a:srgbClr val="3165BB"/>
                </a:solidFill>
                <a:effectLst/>
                <a:highlight>
                  <a:srgbClr val="FFFFFF"/>
                </a:highlight>
                <a:latin typeface="Consolas" panose="020B0609020204030204" pitchFamily="49" charset="0"/>
              </a:rPr>
              <a:t>ISFILTERED</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dim_customer</a:t>
            </a:r>
            <a:r>
              <a:rPr lang="en-IN" sz="800" b="0" dirty="0">
                <a:solidFill>
                  <a:srgbClr val="001080"/>
                </a:solidFill>
                <a:effectLst/>
                <a:highlight>
                  <a:srgbClr val="FFFFFF"/>
                </a:highlight>
                <a:latin typeface="Consolas" panose="020B0609020204030204" pitchFamily="49" charset="0"/>
              </a:rPr>
              <a:t>[customer]</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Forecast Accuracy % = </a:t>
            </a:r>
            <a:r>
              <a:rPr lang="en-IN" sz="800" b="0" dirty="0">
                <a:solidFill>
                  <a:srgbClr val="3165BB"/>
                </a:solidFill>
                <a:effectLst/>
                <a:highlight>
                  <a:srgbClr val="FFFFFF"/>
                </a:highlight>
                <a:latin typeface="Consolas" panose="020B0609020204030204" pitchFamily="49" charset="0"/>
              </a:rPr>
              <a:t>IF</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[ABS Error %]</a:t>
            </a:r>
            <a:r>
              <a:rPr lang="en-IN" sz="800" b="0" dirty="0">
                <a:solidFill>
                  <a:srgbClr val="000000"/>
                </a:solidFill>
                <a:effectLst/>
                <a:highlight>
                  <a:srgbClr val="FFFFFF"/>
                </a:highlight>
                <a:latin typeface="Consolas" panose="020B0609020204030204" pitchFamily="49" charset="0"/>
              </a:rPr>
              <a:t>&lt;&gt; </a:t>
            </a:r>
            <a:r>
              <a:rPr lang="en-IN" sz="800" b="0" dirty="0">
                <a:solidFill>
                  <a:srgbClr val="3165BB"/>
                </a:solidFill>
                <a:effectLst/>
                <a:highlight>
                  <a:srgbClr val="FFFFFF"/>
                </a:highlight>
                <a:latin typeface="Consolas" panose="020B0609020204030204" pitchFamily="49" charset="0"/>
              </a:rPr>
              <a:t>BLANK</a:t>
            </a:r>
            <a:r>
              <a:rPr lang="en-IN" sz="800" b="0" dirty="0">
                <a:solidFill>
                  <a:srgbClr val="000000"/>
                </a:solidFill>
                <a:effectLst/>
                <a:highlight>
                  <a:srgbClr val="FFFFFF"/>
                </a:highlight>
                <a:latin typeface="Consolas" panose="020B0609020204030204" pitchFamily="49" charset="0"/>
              </a:rPr>
              <a:t>(),</a:t>
            </a:r>
            <a:r>
              <a:rPr lang="en-IN" sz="800" b="0" dirty="0">
                <a:solidFill>
                  <a:srgbClr val="098658"/>
                </a:solidFill>
                <a:effectLst/>
                <a:highlight>
                  <a:srgbClr val="FFFFFF"/>
                </a:highlight>
                <a:latin typeface="Consolas" panose="020B0609020204030204" pitchFamily="49" charset="0"/>
              </a:rPr>
              <a:t>1</a:t>
            </a:r>
            <a:r>
              <a:rPr lang="en-IN" sz="800" b="0" dirty="0">
                <a:solidFill>
                  <a:srgbClr val="000000"/>
                </a:solidFill>
                <a:effectLst/>
                <a:highlight>
                  <a:srgbClr val="FFFFFF"/>
                </a:highlight>
                <a:latin typeface="Consolas" panose="020B0609020204030204" pitchFamily="49" charset="0"/>
              </a:rPr>
              <a:t>- </a:t>
            </a:r>
            <a:r>
              <a:rPr lang="en-IN" sz="800" b="0" dirty="0">
                <a:solidFill>
                  <a:srgbClr val="68349C"/>
                </a:solidFill>
                <a:effectLst/>
                <a:highlight>
                  <a:srgbClr val="FFFFFF"/>
                </a:highlight>
                <a:latin typeface="Consolas" panose="020B0609020204030204" pitchFamily="49" charset="0"/>
              </a:rPr>
              <a:t>[ABS Error %]</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BLANK</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Forecast Accuracy % LY = </a:t>
            </a:r>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[Forecast Accuracy %]</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SAMEPERIODLASTYEAR</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dim_date</a:t>
            </a:r>
            <a:r>
              <a:rPr lang="en-IN" sz="800" b="0" dirty="0">
                <a:solidFill>
                  <a:srgbClr val="001080"/>
                </a:solidFill>
                <a:effectLst/>
                <a:highlight>
                  <a:srgbClr val="FFFFFF"/>
                </a:highlight>
                <a:latin typeface="Consolas" panose="020B0609020204030204" pitchFamily="49" charset="0"/>
              </a:rPr>
              <a:t>[date]</a:t>
            </a:r>
            <a:r>
              <a:rPr lang="en-IN" sz="800" b="0" dirty="0">
                <a:solidFill>
                  <a:srgbClr val="000000"/>
                </a:solidFill>
                <a:effectLst/>
                <a:highlight>
                  <a:srgbClr val="FFFFFF"/>
                </a:highlight>
                <a:latin typeface="Consolas" panose="020B0609020204030204" pitchFamily="49" charset="0"/>
              </a:rPr>
              <a:t>))</a:t>
            </a:r>
          </a:p>
          <a:p>
            <a:r>
              <a:rPr lang="en-IN" sz="800" b="0" dirty="0">
                <a:solidFill>
                  <a:srgbClr val="000000"/>
                </a:solidFill>
                <a:effectLst/>
                <a:highlight>
                  <a:srgbClr val="FFFFFF"/>
                </a:highlight>
                <a:latin typeface="Consolas" panose="020B0609020204030204" pitchFamily="49" charset="0"/>
              </a:rPr>
              <a:t>Forecast Qty = </a:t>
            </a:r>
            <a:r>
              <a:rPr lang="en-IN" sz="800" b="0" dirty="0">
                <a:solidFill>
                  <a:srgbClr val="0000FF"/>
                </a:solidFill>
                <a:effectLst/>
                <a:highlight>
                  <a:srgbClr val="FFFFFF"/>
                </a:highlight>
                <a:latin typeface="Consolas" panose="020B0609020204030204" pitchFamily="49" charset="0"/>
              </a:rPr>
              <a:t>var</a:t>
            </a:r>
            <a:r>
              <a:rPr lang="en-IN" sz="800" b="0" dirty="0">
                <a:solidFill>
                  <a:srgbClr val="000000"/>
                </a:solidFill>
                <a:effectLst/>
                <a:highlight>
                  <a:srgbClr val="FFFFFF"/>
                </a:highlight>
                <a:latin typeface="Consolas" panose="020B0609020204030204" pitchFamily="49" charset="0"/>
              </a:rPr>
              <a:t> </a:t>
            </a:r>
            <a:r>
              <a:rPr lang="en-IN" sz="800" b="0" dirty="0" err="1">
                <a:solidFill>
                  <a:srgbClr val="000000"/>
                </a:solidFill>
                <a:effectLst/>
                <a:highlight>
                  <a:srgbClr val="FFFFFF"/>
                </a:highlight>
                <a:latin typeface="Consolas" panose="020B0609020204030204" pitchFamily="49" charset="0"/>
              </a:rPr>
              <a:t>lslastdate</a:t>
            </a:r>
            <a:r>
              <a:rPr lang="en-IN" sz="800" b="0" dirty="0">
                <a:solidFill>
                  <a:srgbClr val="000000"/>
                </a:solidFill>
                <a:effectLst/>
                <a:highlight>
                  <a:srgbClr val="FFFFFF"/>
                </a:highlight>
                <a:latin typeface="Consolas" panose="020B0609020204030204" pitchFamily="49" charset="0"/>
              </a:rPr>
              <a:t> = </a:t>
            </a:r>
            <a:r>
              <a:rPr lang="en-IN" sz="800" b="0" dirty="0">
                <a:solidFill>
                  <a:srgbClr val="3165BB"/>
                </a:solidFill>
                <a:effectLst/>
                <a:highlight>
                  <a:srgbClr val="FFFFFF"/>
                </a:highlight>
                <a:latin typeface="Consolas" panose="020B0609020204030204" pitchFamily="49" charset="0"/>
              </a:rPr>
              <a:t>MAX</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LastSalesMonth</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LastSalesMonth</a:t>
            </a:r>
            <a:r>
              <a:rPr lang="en-IN" sz="800" b="0" dirty="0">
                <a:solidFill>
                  <a:srgbClr val="000000"/>
                </a:solidFill>
                <a:effectLst/>
                <a:highlight>
                  <a:srgbClr val="FFFFFF"/>
                </a:highlight>
                <a:latin typeface="Consolas" panose="020B0609020204030204" pitchFamily="49" charset="0"/>
              </a:rPr>
              <a:t>])  </a:t>
            </a:r>
            <a:r>
              <a:rPr lang="en-IN" sz="800" b="0" dirty="0">
                <a:solidFill>
                  <a:srgbClr val="0000FF"/>
                </a:solidFill>
                <a:effectLst/>
                <a:highlight>
                  <a:srgbClr val="FFFFFF"/>
                </a:highlight>
                <a:latin typeface="Consolas" panose="020B0609020204030204" pitchFamily="49" charset="0"/>
              </a:rPr>
              <a:t>RETURN</a:t>
            </a:r>
            <a:endParaRPr lang="en-IN" sz="800" b="0" dirty="0">
              <a:solidFill>
                <a:srgbClr val="000000"/>
              </a:solidFill>
              <a:effectLst/>
              <a:highlight>
                <a:srgbClr val="FFFFFF"/>
              </a:highlight>
              <a:latin typeface="Consolas" panose="020B0609020204030204" pitchFamily="49" charset="0"/>
            </a:endParaRPr>
          </a:p>
          <a:p>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fact_forecast_monthly</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forecast_quantity</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fact_forecast_monthly</a:t>
            </a:r>
            <a:r>
              <a:rPr lang="en-IN" sz="800" b="0" dirty="0">
                <a:solidFill>
                  <a:srgbClr val="000000"/>
                </a:solidFill>
                <a:effectLst/>
                <a:highlight>
                  <a:srgbClr val="FFFFFF"/>
                </a:highlight>
                <a:latin typeface="Consolas" panose="020B0609020204030204" pitchFamily="49" charset="0"/>
              </a:rPr>
              <a:t>[date]&lt;=</a:t>
            </a:r>
            <a:r>
              <a:rPr lang="en-IN" sz="800" b="0" dirty="0" err="1">
                <a:solidFill>
                  <a:srgbClr val="000000"/>
                </a:solidFill>
                <a:effectLst/>
                <a:highlight>
                  <a:srgbClr val="FFFFFF"/>
                </a:highlight>
                <a:latin typeface="Consolas" panose="020B0609020204030204" pitchFamily="49" charset="0"/>
              </a:rPr>
              <a:t>lslastdate</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Freight Cost $ = </a:t>
            </a:r>
            <a:r>
              <a:rPr lang="en-IN" sz="800" b="0" dirty="0">
                <a:solidFill>
                  <a:srgbClr val="3165BB"/>
                </a:solidFill>
                <a:effectLst/>
                <a:highlight>
                  <a:srgbClr val="FFFFFF"/>
                </a:highlight>
                <a:latin typeface="Consolas" panose="020B0609020204030204" pitchFamily="49" charset="0"/>
              </a:rPr>
              <a:t>SUM</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fact_actual_estimates</a:t>
            </a:r>
            <a:r>
              <a:rPr lang="en-IN" sz="800" b="0" dirty="0">
                <a:solidFill>
                  <a:srgbClr val="00108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freight_cost</a:t>
            </a:r>
            <a:r>
              <a:rPr lang="en-IN" sz="800" b="0" dirty="0">
                <a:solidFill>
                  <a:srgbClr val="001080"/>
                </a:solidFill>
                <a:effectLst/>
                <a:highlight>
                  <a:srgbClr val="FFFFFF"/>
                </a:highlight>
                <a:latin typeface="Consolas" panose="020B0609020204030204" pitchFamily="49" charset="0"/>
              </a:rPr>
              <a:t>]</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1000" b="1" dirty="0">
                <a:solidFill>
                  <a:srgbClr val="000000"/>
                </a:solidFill>
                <a:highlight>
                  <a:srgbClr val="FFFFFF"/>
                </a:highlight>
                <a:latin typeface="Consolas" panose="020B0609020204030204" pitchFamily="49" charset="0"/>
              </a:rPr>
              <a:t>GM</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GM / Unit = </a:t>
            </a:r>
            <a:r>
              <a:rPr lang="en-GB" sz="800" b="0" dirty="0">
                <a:solidFill>
                  <a:srgbClr val="3165BB"/>
                </a:solidFill>
                <a:effectLst/>
                <a:highlight>
                  <a:srgbClr val="FFFFFF"/>
                </a:highlight>
                <a:latin typeface="Consolas" panose="020B0609020204030204" pitchFamily="49" charset="0"/>
              </a:rPr>
              <a:t>DIVIDE</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[GM $]</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[Quantity]</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0</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pt-BR" sz="800" b="0" dirty="0">
                <a:solidFill>
                  <a:srgbClr val="000000"/>
                </a:solidFill>
                <a:effectLst/>
                <a:highlight>
                  <a:srgbClr val="FFFFFF"/>
                </a:highlight>
                <a:latin typeface="Consolas" panose="020B0609020204030204" pitchFamily="49" charset="0"/>
              </a:rPr>
              <a:t>GM % = </a:t>
            </a:r>
            <a:r>
              <a:rPr lang="pt-BR" sz="800" b="0" dirty="0">
                <a:solidFill>
                  <a:srgbClr val="3165BB"/>
                </a:solidFill>
                <a:effectLst/>
                <a:highlight>
                  <a:srgbClr val="FFFFFF"/>
                </a:highlight>
                <a:latin typeface="Consolas" panose="020B0609020204030204" pitchFamily="49" charset="0"/>
              </a:rPr>
              <a:t>DIVIDE</a:t>
            </a:r>
            <a:r>
              <a:rPr lang="pt-BR" sz="800" b="0" dirty="0">
                <a:solidFill>
                  <a:srgbClr val="000000"/>
                </a:solidFill>
                <a:effectLst/>
                <a:highlight>
                  <a:srgbClr val="FFFFFF"/>
                </a:highlight>
                <a:latin typeface="Consolas" panose="020B0609020204030204" pitchFamily="49" charset="0"/>
              </a:rPr>
              <a:t>(</a:t>
            </a:r>
            <a:r>
              <a:rPr lang="pt-BR" sz="800" b="0" dirty="0">
                <a:solidFill>
                  <a:srgbClr val="68349C"/>
                </a:solidFill>
                <a:effectLst/>
                <a:highlight>
                  <a:srgbClr val="FFFFFF"/>
                </a:highlight>
                <a:latin typeface="Consolas" panose="020B0609020204030204" pitchFamily="49" charset="0"/>
              </a:rPr>
              <a:t>[GM $]</a:t>
            </a:r>
            <a:r>
              <a:rPr lang="pt-BR" sz="800" b="0" dirty="0">
                <a:solidFill>
                  <a:srgbClr val="000000"/>
                </a:solidFill>
                <a:effectLst/>
                <a:highlight>
                  <a:srgbClr val="FFFFFF"/>
                </a:highlight>
                <a:latin typeface="Consolas" panose="020B0609020204030204" pitchFamily="49" charset="0"/>
              </a:rPr>
              <a:t>,</a:t>
            </a:r>
            <a:r>
              <a:rPr lang="pt-BR" sz="800" b="0" dirty="0">
                <a:solidFill>
                  <a:srgbClr val="68349C"/>
                </a:solidFill>
                <a:effectLst/>
                <a:highlight>
                  <a:srgbClr val="FFFFFF"/>
                </a:highlight>
                <a:latin typeface="Consolas" panose="020B0609020204030204" pitchFamily="49" charset="0"/>
              </a:rPr>
              <a:t>[NS $]</a:t>
            </a:r>
            <a:r>
              <a:rPr lang="pt-BR" sz="800" b="0" dirty="0">
                <a:solidFill>
                  <a:srgbClr val="000000"/>
                </a:solidFill>
                <a:effectLst/>
                <a:highlight>
                  <a:srgbClr val="FFFFFF"/>
                </a:highlight>
                <a:latin typeface="Consolas" panose="020B0609020204030204" pitchFamily="49" charset="0"/>
              </a:rPr>
              <a:t>,</a:t>
            </a:r>
            <a:r>
              <a:rPr lang="pt-BR" sz="800" b="0" dirty="0">
                <a:solidFill>
                  <a:srgbClr val="098658"/>
                </a:solidFill>
                <a:effectLst/>
                <a:highlight>
                  <a:srgbClr val="FFFFFF"/>
                </a:highlight>
                <a:latin typeface="Consolas" panose="020B0609020204030204" pitchFamily="49" charset="0"/>
              </a:rPr>
              <a:t>0</a:t>
            </a:r>
            <a:r>
              <a:rPr lang="pt-BR"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GM % BM =  </a:t>
            </a:r>
            <a:r>
              <a:rPr lang="en-GB" sz="800" b="0" dirty="0">
                <a:solidFill>
                  <a:srgbClr val="3165BB"/>
                </a:solidFill>
                <a:effectLst/>
                <a:highlight>
                  <a:srgbClr val="FFFFFF"/>
                </a:highlight>
                <a:latin typeface="Consolas" panose="020B0609020204030204" pitchFamily="49" charset="0"/>
              </a:rPr>
              <a:t>SWITCH</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TRUE</a:t>
            </a:r>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SELECTEDVALUE</a:t>
            </a:r>
            <a:r>
              <a:rPr lang="en-GB" sz="800" b="0" dirty="0">
                <a:solidFill>
                  <a:srgbClr val="000000"/>
                </a:solidFill>
                <a:effectLst/>
                <a:highlight>
                  <a:srgbClr val="FFFFFF"/>
                </a:highlight>
                <a:latin typeface="Consolas" panose="020B0609020204030204" pitchFamily="49" charset="0"/>
              </a:rPr>
              <a:t>(</a:t>
            </a:r>
            <a:r>
              <a:rPr lang="en-GB" sz="800" b="0" dirty="0">
                <a:solidFill>
                  <a:srgbClr val="001080"/>
                </a:solidFill>
                <a:effectLst/>
                <a:highlight>
                  <a:srgbClr val="FFFFFF"/>
                </a:highlight>
                <a:latin typeface="Consolas" panose="020B0609020204030204" pitchFamily="49" charset="0"/>
              </a:rPr>
              <a:t>'set BM'[ID]</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1</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[GM % LY]</a:t>
            </a:r>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SELECTEDVALUE</a:t>
            </a:r>
            <a:r>
              <a:rPr lang="en-GB" sz="800" b="0" dirty="0">
                <a:solidFill>
                  <a:srgbClr val="000000"/>
                </a:solidFill>
                <a:effectLst/>
                <a:highlight>
                  <a:srgbClr val="FFFFFF"/>
                </a:highlight>
                <a:latin typeface="Consolas" panose="020B0609020204030204" pitchFamily="49" charset="0"/>
              </a:rPr>
              <a:t>(</a:t>
            </a:r>
            <a:r>
              <a:rPr lang="en-GB" sz="800" b="0" dirty="0">
                <a:solidFill>
                  <a:srgbClr val="001080"/>
                </a:solidFill>
                <a:effectLst/>
                <a:highlight>
                  <a:srgbClr val="FFFFFF"/>
                </a:highlight>
                <a:latin typeface="Consolas" panose="020B0609020204030204" pitchFamily="49" charset="0"/>
              </a:rPr>
              <a:t>'set BM'[ID]</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2</a:t>
            </a:r>
            <a:r>
              <a:rPr lang="en-GB" sz="800" b="0" dirty="0">
                <a:solidFill>
                  <a:srgbClr val="000000"/>
                </a:solidFill>
                <a:effectLst/>
                <a:highlight>
                  <a:srgbClr val="FFFFFF"/>
                </a:highlight>
                <a:latin typeface="Consolas" panose="020B0609020204030204" pitchFamily="49" charset="0"/>
              </a:rPr>
              <a:t>, </a:t>
            </a:r>
            <a:r>
              <a:rPr lang="en-GB" sz="800" b="0" dirty="0">
                <a:solidFill>
                  <a:srgbClr val="68349C"/>
                </a:solidFill>
                <a:effectLst/>
                <a:highlight>
                  <a:srgbClr val="FFFFFF"/>
                </a:highlight>
                <a:latin typeface="Consolas" panose="020B0609020204030204" pitchFamily="49" charset="0"/>
              </a:rPr>
              <a:t>[GM Target %]</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GM % Filter = </a:t>
            </a:r>
            <a:r>
              <a:rPr lang="en-GB" sz="800" b="0" dirty="0">
                <a:solidFill>
                  <a:srgbClr val="3165BB"/>
                </a:solidFill>
                <a:effectLst/>
                <a:highlight>
                  <a:srgbClr val="FFFFFF"/>
                </a:highlight>
                <a:latin typeface="Consolas" panose="020B0609020204030204" pitchFamily="49" charset="0"/>
              </a:rPr>
              <a:t>IF</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[GM % Variance]</a:t>
            </a:r>
            <a:r>
              <a:rPr lang="en-GB" sz="800" b="0" dirty="0">
                <a:solidFill>
                  <a:srgbClr val="000000"/>
                </a:solidFill>
                <a:effectLst/>
                <a:highlight>
                  <a:srgbClr val="FFFFFF"/>
                </a:highlight>
                <a:latin typeface="Consolas" panose="020B0609020204030204" pitchFamily="49" charset="0"/>
              </a:rPr>
              <a:t>&gt;=</a:t>
            </a:r>
            <a:r>
              <a:rPr lang="en-GB" sz="800" b="0" dirty="0">
                <a:solidFill>
                  <a:srgbClr val="3165BB"/>
                </a:solidFill>
                <a:effectLst/>
                <a:highlight>
                  <a:srgbClr val="FFFFFF"/>
                </a:highlight>
                <a:latin typeface="Consolas" panose="020B0609020204030204" pitchFamily="49" charset="0"/>
              </a:rPr>
              <a:t>SELECTEDVALUE</a:t>
            </a:r>
            <a:r>
              <a:rPr lang="en-GB" sz="800" b="0" dirty="0">
                <a:solidFill>
                  <a:srgbClr val="000000"/>
                </a:solidFill>
                <a:effectLst/>
                <a:highlight>
                  <a:srgbClr val="FFFFFF"/>
                </a:highlight>
                <a:latin typeface="Consolas" panose="020B0609020204030204" pitchFamily="49" charset="0"/>
              </a:rPr>
              <a:t>(</a:t>
            </a:r>
            <a:r>
              <a:rPr lang="en-GB" sz="800" b="0" dirty="0">
                <a:solidFill>
                  <a:srgbClr val="001080"/>
                </a:solidFill>
                <a:effectLst/>
                <a:highlight>
                  <a:srgbClr val="FFFFFF"/>
                </a:highlight>
                <a:latin typeface="Consolas" panose="020B0609020204030204" pitchFamily="49" charset="0"/>
              </a:rPr>
              <a:t>'Target Gap Tolerances'[Target Gap Tolerances]</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1</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0</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GM % LY = </a:t>
            </a:r>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[GM %]</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SAMEPERIODLASTYEAR</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dim_date</a:t>
            </a:r>
            <a:r>
              <a:rPr lang="en-IN" sz="800" b="0" dirty="0">
                <a:solidFill>
                  <a:srgbClr val="001080"/>
                </a:solidFill>
                <a:effectLst/>
                <a:highlight>
                  <a:srgbClr val="FFFFFF"/>
                </a:highlight>
                <a:latin typeface="Consolas" panose="020B0609020204030204" pitchFamily="49" charset="0"/>
              </a:rPr>
              <a:t>[date]</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GM % Variance = </a:t>
            </a:r>
            <a:r>
              <a:rPr lang="en-GB" sz="800" b="0" dirty="0">
                <a:solidFill>
                  <a:srgbClr val="68349C"/>
                </a:solidFill>
                <a:effectLst/>
                <a:highlight>
                  <a:srgbClr val="FFFFFF"/>
                </a:highlight>
                <a:latin typeface="Consolas" panose="020B0609020204030204" pitchFamily="49" charset="0"/>
              </a:rPr>
              <a:t>[GM % BM]</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[GM %]</a:t>
            </a:r>
            <a:endParaRPr lang="en-GB"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GM $ = </a:t>
            </a:r>
            <a:r>
              <a:rPr lang="en-GB" sz="800" b="0" dirty="0">
                <a:solidFill>
                  <a:srgbClr val="68349C"/>
                </a:solidFill>
                <a:effectLst/>
                <a:highlight>
                  <a:srgbClr val="FFFFFF"/>
                </a:highlight>
                <a:latin typeface="Consolas" panose="020B0609020204030204" pitchFamily="49" charset="0"/>
              </a:rPr>
              <a:t>[NS $]</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[Total COGS $]</a:t>
            </a:r>
            <a:endParaRPr lang="en-GB"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endParaRPr lang="en-IN" sz="800" dirty="0">
              <a:solidFill>
                <a:srgbClr val="000000"/>
              </a:solidFill>
              <a:effectLst/>
              <a:highlight>
                <a:srgbClr val="FFFFFF"/>
              </a:highlight>
              <a:latin typeface="Consolas" panose="020B0609020204030204" pitchFamily="49" charset="0"/>
            </a:endParaRPr>
          </a:p>
          <a:p>
            <a:endParaRPr lang="en-IN"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endParaRPr lang="en-IN"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endParaRPr lang="en-US" sz="800" dirty="0"/>
          </a:p>
        </p:txBody>
      </p:sp>
      <p:sp>
        <p:nvSpPr>
          <p:cNvPr id="2" name="Content Placeholder 2">
            <a:extLst>
              <a:ext uri="{FF2B5EF4-FFF2-40B4-BE49-F238E27FC236}">
                <a16:creationId xmlns:a16="http://schemas.microsoft.com/office/drawing/2014/main" id="{368DF64D-38DF-762E-A144-DEC9DDA5B428}"/>
              </a:ext>
            </a:extLst>
          </p:cNvPr>
          <p:cNvSpPr txBox="1">
            <a:spLocks/>
          </p:cNvSpPr>
          <p:nvPr/>
        </p:nvSpPr>
        <p:spPr>
          <a:xfrm>
            <a:off x="6492816" y="990639"/>
            <a:ext cx="4882551" cy="52290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GM Target % = </a:t>
            </a:r>
            <a:r>
              <a:rPr lang="en-GB" sz="800" b="0" dirty="0">
                <a:solidFill>
                  <a:srgbClr val="3165BB"/>
                </a:solidFill>
                <a:effectLst/>
                <a:highlight>
                  <a:srgbClr val="FFFFFF"/>
                </a:highlight>
                <a:latin typeface="Consolas" panose="020B0609020204030204" pitchFamily="49" charset="0"/>
              </a:rPr>
              <a:t>DIVIDE</a:t>
            </a:r>
            <a:r>
              <a:rPr lang="en-GB" sz="800" b="0" dirty="0">
                <a:solidFill>
                  <a:srgbClr val="000000"/>
                </a:solidFill>
                <a:effectLst/>
                <a:highlight>
                  <a:srgbClr val="FFFFFF"/>
                </a:highlight>
                <a:latin typeface="Consolas" panose="020B0609020204030204" pitchFamily="49" charset="0"/>
              </a:rPr>
              <a:t>(</a:t>
            </a:r>
            <a:r>
              <a:rPr lang="en-GB" sz="800" b="0" dirty="0">
                <a:solidFill>
                  <a:srgbClr val="68349C"/>
                </a:solidFill>
                <a:effectLst/>
                <a:highlight>
                  <a:srgbClr val="FFFFFF"/>
                </a:highlight>
                <a:latin typeface="Consolas" panose="020B0609020204030204" pitchFamily="49" charset="0"/>
              </a:rPr>
              <a:t>[GM Target $]</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SUM</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NsGmTarget</a:t>
            </a:r>
            <a:r>
              <a:rPr lang="en-GB" sz="800" b="0" dirty="0">
                <a:solidFill>
                  <a:srgbClr val="00108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ns_target</a:t>
            </a:r>
            <a:r>
              <a:rPr lang="en-GB" sz="800" b="0" dirty="0">
                <a:solidFill>
                  <a:srgbClr val="001080"/>
                </a:solidFill>
                <a:effectLst/>
                <a:highlight>
                  <a:srgbClr val="FFFFFF"/>
                </a:highlight>
                <a:latin typeface="Consolas" panose="020B0609020204030204" pitchFamily="49" charset="0"/>
              </a:rPr>
              <a:t>]</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0</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GM Target $ = </a:t>
            </a:r>
            <a:r>
              <a:rPr lang="en-GB" sz="800" b="0" dirty="0">
                <a:solidFill>
                  <a:srgbClr val="3165BB"/>
                </a:solidFill>
                <a:effectLst/>
                <a:highlight>
                  <a:srgbClr val="FFFFFF"/>
                </a:highlight>
                <a:latin typeface="Consolas" panose="020B0609020204030204" pitchFamily="49" charset="0"/>
              </a:rPr>
              <a:t>SUM</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NsGmTarget</a:t>
            </a:r>
            <a:r>
              <a:rPr lang="en-GB" sz="800" b="0" dirty="0">
                <a:solidFill>
                  <a:srgbClr val="00108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gm_target</a:t>
            </a:r>
            <a:r>
              <a:rPr lang="en-GB" sz="800" b="0" dirty="0">
                <a:solidFill>
                  <a:srgbClr val="001080"/>
                </a:solidFill>
                <a:effectLst/>
                <a:highlight>
                  <a:srgbClr val="FFFFFF"/>
                </a:highlight>
                <a:latin typeface="Consolas" panose="020B0609020204030204" pitchFamily="49" charset="0"/>
              </a:rPr>
              <a:t>]</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1000" b="1" dirty="0">
                <a:solidFill>
                  <a:srgbClr val="000000"/>
                </a:solidFill>
                <a:highlight>
                  <a:srgbClr val="FFFFFF"/>
                </a:highlight>
                <a:latin typeface="Consolas" panose="020B0609020204030204" pitchFamily="49" charset="0"/>
              </a:rPr>
              <a:t>P &amp; L</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P &amp; L BM =  </a:t>
            </a:r>
            <a:r>
              <a:rPr lang="en-IN" sz="800" b="0" dirty="0">
                <a:solidFill>
                  <a:srgbClr val="3165BB"/>
                </a:solidFill>
                <a:effectLst/>
                <a:highlight>
                  <a:srgbClr val="FFFFFF"/>
                </a:highlight>
                <a:latin typeface="Consolas" panose="020B0609020204030204" pitchFamily="49" charset="0"/>
              </a:rPr>
              <a:t>SWITCH</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TRUE</a:t>
            </a:r>
            <a:r>
              <a:rPr lang="en-IN" sz="800" b="0" dirty="0">
                <a:solidFill>
                  <a:srgbClr val="000000"/>
                </a:solidFill>
                <a:effectLst/>
                <a:highlight>
                  <a:srgbClr val="FFFFFF"/>
                </a:highlight>
                <a:latin typeface="Consolas" panose="020B0609020204030204" pitchFamily="49" charset="0"/>
              </a:rPr>
              <a:t>(), </a:t>
            </a:r>
            <a:r>
              <a:rPr lang="en-IN" sz="800" b="0" dirty="0">
                <a:solidFill>
                  <a:srgbClr val="3165BB"/>
                </a:solidFill>
                <a:effectLst/>
                <a:highlight>
                  <a:srgbClr val="FFFFFF"/>
                </a:highlight>
                <a:latin typeface="Consolas" panose="020B0609020204030204" pitchFamily="49" charset="0"/>
              </a:rPr>
              <a:t>SELECTEDVALUE</a:t>
            </a:r>
            <a:r>
              <a:rPr lang="en-IN" sz="800" b="0" dirty="0">
                <a:solidFill>
                  <a:srgbClr val="000000"/>
                </a:solidFill>
                <a:effectLst/>
                <a:highlight>
                  <a:srgbClr val="FFFFFF"/>
                </a:highlight>
                <a:latin typeface="Consolas" panose="020B0609020204030204" pitchFamily="49" charset="0"/>
              </a:rPr>
              <a:t>(</a:t>
            </a:r>
            <a:r>
              <a:rPr lang="en-IN" sz="800" b="0" dirty="0">
                <a:solidFill>
                  <a:srgbClr val="001080"/>
                </a:solidFill>
                <a:effectLst/>
                <a:highlight>
                  <a:srgbClr val="FFFFFF"/>
                </a:highlight>
                <a:latin typeface="Consolas" panose="020B0609020204030204" pitchFamily="49" charset="0"/>
              </a:rPr>
              <a:t>'set BM'[ID]</a:t>
            </a:r>
            <a:r>
              <a:rPr lang="en-IN" sz="800" b="0" dirty="0">
                <a:solidFill>
                  <a:srgbClr val="000000"/>
                </a:solidFill>
                <a:effectLst/>
                <a:highlight>
                  <a:srgbClr val="FFFFFF"/>
                </a:highlight>
                <a:latin typeface="Consolas" panose="020B0609020204030204" pitchFamily="49" charset="0"/>
              </a:rPr>
              <a:t>)=</a:t>
            </a:r>
            <a:r>
              <a:rPr lang="en-IN" sz="800" b="0" dirty="0">
                <a:solidFill>
                  <a:srgbClr val="098658"/>
                </a:solidFill>
                <a:effectLst/>
                <a:highlight>
                  <a:srgbClr val="FFFFFF"/>
                </a:highlight>
                <a:latin typeface="Consolas" panose="020B0609020204030204" pitchFamily="49" charset="0"/>
              </a:rPr>
              <a:t>1</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[P &amp; L LY]</a:t>
            </a:r>
            <a:r>
              <a:rPr lang="en-IN" sz="800" b="0" dirty="0">
                <a:solidFill>
                  <a:srgbClr val="000000"/>
                </a:solidFill>
                <a:effectLst/>
                <a:highlight>
                  <a:srgbClr val="FFFFFF"/>
                </a:highlight>
                <a:latin typeface="Consolas" panose="020B0609020204030204" pitchFamily="49" charset="0"/>
              </a:rPr>
              <a:t>,</a:t>
            </a:r>
          </a:p>
          <a:p>
            <a:r>
              <a:rPr lang="en-IN" sz="800" b="0" dirty="0">
                <a:solidFill>
                  <a:srgbClr val="000000"/>
                </a:solidFill>
                <a:effectLst/>
                <a:highlight>
                  <a:srgbClr val="FFFFFF"/>
                </a:highlight>
                <a:latin typeface="Consolas" panose="020B0609020204030204" pitchFamily="49" charset="0"/>
              </a:rPr>
              <a:t> </a:t>
            </a:r>
            <a:r>
              <a:rPr lang="en-IN" sz="800" b="0" dirty="0">
                <a:solidFill>
                  <a:srgbClr val="3165BB"/>
                </a:solidFill>
                <a:effectLst/>
                <a:highlight>
                  <a:srgbClr val="FFFFFF"/>
                </a:highlight>
                <a:latin typeface="Consolas" panose="020B0609020204030204" pitchFamily="49" charset="0"/>
              </a:rPr>
              <a:t>SELECTEDVALUE</a:t>
            </a:r>
            <a:r>
              <a:rPr lang="en-IN" sz="800" b="0" dirty="0">
                <a:solidFill>
                  <a:srgbClr val="000000"/>
                </a:solidFill>
                <a:effectLst/>
                <a:highlight>
                  <a:srgbClr val="FFFFFF"/>
                </a:highlight>
                <a:latin typeface="Consolas" panose="020B0609020204030204" pitchFamily="49" charset="0"/>
              </a:rPr>
              <a:t>(</a:t>
            </a:r>
            <a:r>
              <a:rPr lang="en-IN" sz="800" b="0" dirty="0">
                <a:solidFill>
                  <a:srgbClr val="001080"/>
                </a:solidFill>
                <a:effectLst/>
                <a:highlight>
                  <a:srgbClr val="FFFFFF"/>
                </a:highlight>
                <a:latin typeface="Consolas" panose="020B0609020204030204" pitchFamily="49" charset="0"/>
              </a:rPr>
              <a:t>'set BM'[ID]</a:t>
            </a:r>
            <a:r>
              <a:rPr lang="en-IN" sz="800" b="0" dirty="0">
                <a:solidFill>
                  <a:srgbClr val="000000"/>
                </a:solidFill>
                <a:effectLst/>
                <a:highlight>
                  <a:srgbClr val="FFFFFF"/>
                </a:highlight>
                <a:latin typeface="Consolas" panose="020B0609020204030204" pitchFamily="49" charset="0"/>
              </a:rPr>
              <a:t>)=</a:t>
            </a:r>
            <a:r>
              <a:rPr lang="en-IN" sz="800" b="0" dirty="0">
                <a:solidFill>
                  <a:srgbClr val="098658"/>
                </a:solidFill>
                <a:effectLst/>
                <a:highlight>
                  <a:srgbClr val="FFFFFF"/>
                </a:highlight>
                <a:latin typeface="Consolas" panose="020B0609020204030204" pitchFamily="49" charset="0"/>
              </a:rPr>
              <a:t>2</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[P &amp; L Target]</a:t>
            </a:r>
            <a:r>
              <a:rPr lang="en-IN" sz="800" b="0" dirty="0">
                <a:solidFill>
                  <a:srgbClr val="000000"/>
                </a:solidFill>
                <a:effectLst/>
                <a:highlight>
                  <a:srgbClr val="FFFFFF"/>
                </a:highlight>
                <a:latin typeface="Consolas" panose="020B0609020204030204" pitchFamily="49" charset="0"/>
              </a:rPr>
              <a:t> )</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P &amp; L </a:t>
            </a:r>
            <a:r>
              <a:rPr lang="en-GB" sz="800" b="0" dirty="0" err="1">
                <a:solidFill>
                  <a:srgbClr val="000000"/>
                </a:solidFill>
                <a:effectLst/>
                <a:highlight>
                  <a:srgbClr val="FFFFFF"/>
                </a:highlight>
                <a:latin typeface="Consolas" panose="020B0609020204030204" pitchFamily="49" charset="0"/>
              </a:rPr>
              <a:t>Chg</a:t>
            </a:r>
            <a:r>
              <a:rPr lang="en-GB" sz="800" b="0" dirty="0">
                <a:solidFill>
                  <a:srgbClr val="000000"/>
                </a:solidFill>
                <a:effectLst/>
                <a:highlight>
                  <a:srgbClr val="FFFFFF"/>
                </a:highlight>
                <a:latin typeface="Consolas" panose="020B0609020204030204" pitchFamily="49" charset="0"/>
              </a:rPr>
              <a:t> =  </a:t>
            </a:r>
            <a:r>
              <a:rPr lang="en-GB" sz="800" b="0" dirty="0">
                <a:solidFill>
                  <a:srgbClr val="0000FF"/>
                </a:solidFill>
                <a:effectLst/>
                <a:highlight>
                  <a:srgbClr val="FFFFFF"/>
                </a:highlight>
                <a:latin typeface="Consolas" panose="020B0609020204030204" pitchFamily="49" charset="0"/>
              </a:rPr>
              <a:t>var</a:t>
            </a:r>
            <a:r>
              <a:rPr lang="en-GB" sz="800" b="0" dirty="0">
                <a:solidFill>
                  <a:srgbClr val="000000"/>
                </a:solidFill>
                <a:effectLst/>
                <a:highlight>
                  <a:srgbClr val="FFFFFF"/>
                </a:highlight>
                <a:latin typeface="Consolas" panose="020B0609020204030204" pitchFamily="49" charset="0"/>
              </a:rPr>
              <a:t> res = [P &amp; L Values]-[P &amp; L BM]  </a:t>
            </a:r>
            <a:r>
              <a:rPr lang="en-GB" sz="800" b="0" dirty="0">
                <a:solidFill>
                  <a:srgbClr val="0000FF"/>
                </a:solidFill>
                <a:effectLst/>
                <a:highlight>
                  <a:srgbClr val="FFFFFF"/>
                </a:highlight>
                <a:latin typeface="Consolas" panose="020B0609020204030204" pitchFamily="49" charset="0"/>
              </a:rPr>
              <a:t>RETURN</a:t>
            </a:r>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IF</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ISBLANK</a:t>
            </a:r>
            <a:r>
              <a:rPr lang="en-GB" sz="800" b="0" dirty="0">
                <a:solidFill>
                  <a:srgbClr val="000000"/>
                </a:solidFill>
                <a:effectLst/>
                <a:highlight>
                  <a:srgbClr val="FFFFFF"/>
                </a:highlight>
                <a:latin typeface="Consolas" panose="020B0609020204030204" pitchFamily="49" charset="0"/>
              </a:rPr>
              <a:t>([P &amp; L BM])|| </a:t>
            </a:r>
            <a:r>
              <a:rPr lang="en-GB" sz="800" b="0" dirty="0">
                <a:solidFill>
                  <a:srgbClr val="3165BB"/>
                </a:solidFill>
                <a:effectLst/>
                <a:highlight>
                  <a:srgbClr val="FFFFFF"/>
                </a:highlight>
                <a:latin typeface="Consolas" panose="020B0609020204030204" pitchFamily="49" charset="0"/>
              </a:rPr>
              <a:t>ISBLANK</a:t>
            </a:r>
            <a:r>
              <a:rPr lang="en-GB" sz="800" b="0" dirty="0">
                <a:solidFill>
                  <a:srgbClr val="000000"/>
                </a:solidFill>
                <a:effectLst/>
                <a:highlight>
                  <a:srgbClr val="FFFFFF"/>
                </a:highlight>
                <a:latin typeface="Consolas" panose="020B0609020204030204" pitchFamily="49" charset="0"/>
              </a:rPr>
              <a:t>([P &amp; L Values]),</a:t>
            </a:r>
            <a:r>
              <a:rPr lang="en-GB" sz="800" b="0" dirty="0">
                <a:solidFill>
                  <a:srgbClr val="3165BB"/>
                </a:solidFill>
                <a:effectLst/>
                <a:highlight>
                  <a:srgbClr val="FFFFFF"/>
                </a:highlight>
                <a:latin typeface="Consolas" panose="020B0609020204030204" pitchFamily="49" charset="0"/>
              </a:rPr>
              <a:t>BLANK</a:t>
            </a:r>
            <a:r>
              <a:rPr lang="en-GB" sz="800" b="0" dirty="0">
                <a:solidFill>
                  <a:srgbClr val="000000"/>
                </a:solidFill>
                <a:effectLst/>
                <a:highlight>
                  <a:srgbClr val="FFFFFF"/>
                </a:highlight>
                <a:latin typeface="Consolas" panose="020B0609020204030204" pitchFamily="49" charset="0"/>
              </a:rPr>
              <a:t>(),res)</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P &amp; L </a:t>
            </a:r>
            <a:r>
              <a:rPr lang="en-GB" sz="800" b="0" dirty="0" err="1">
                <a:solidFill>
                  <a:srgbClr val="000000"/>
                </a:solidFill>
                <a:effectLst/>
                <a:highlight>
                  <a:srgbClr val="FFFFFF"/>
                </a:highlight>
                <a:latin typeface="Consolas" panose="020B0609020204030204" pitchFamily="49" charset="0"/>
              </a:rPr>
              <a:t>Chg</a:t>
            </a:r>
            <a:r>
              <a:rPr lang="en-GB" sz="800" b="0" dirty="0">
                <a:solidFill>
                  <a:srgbClr val="000000"/>
                </a:solidFill>
                <a:effectLst/>
                <a:highlight>
                  <a:srgbClr val="FFFFFF"/>
                </a:highlight>
                <a:latin typeface="Consolas" panose="020B0609020204030204" pitchFamily="49" charset="0"/>
              </a:rPr>
              <a:t> % = </a:t>
            </a:r>
            <a:r>
              <a:rPr lang="en-GB" sz="800" b="0" dirty="0">
                <a:solidFill>
                  <a:srgbClr val="0000FF"/>
                </a:solidFill>
                <a:effectLst/>
                <a:highlight>
                  <a:srgbClr val="FFFFFF"/>
                </a:highlight>
                <a:latin typeface="Consolas" panose="020B0609020204030204" pitchFamily="49" charset="0"/>
              </a:rPr>
              <a:t>var</a:t>
            </a:r>
            <a:r>
              <a:rPr lang="en-GB" sz="800" b="0" dirty="0">
                <a:solidFill>
                  <a:srgbClr val="000000"/>
                </a:solidFill>
                <a:effectLst/>
                <a:highlight>
                  <a:srgbClr val="FFFFFF"/>
                </a:highlight>
                <a:latin typeface="Consolas" panose="020B0609020204030204" pitchFamily="49" charset="0"/>
              </a:rPr>
              <a:t> res = </a:t>
            </a:r>
            <a:r>
              <a:rPr lang="en-GB" sz="800" b="0" dirty="0">
                <a:solidFill>
                  <a:srgbClr val="3165BB"/>
                </a:solidFill>
                <a:effectLst/>
                <a:highlight>
                  <a:srgbClr val="FFFFFF"/>
                </a:highlight>
                <a:latin typeface="Consolas" panose="020B0609020204030204" pitchFamily="49" charset="0"/>
              </a:rPr>
              <a:t>DIVIDE</a:t>
            </a:r>
            <a:r>
              <a:rPr lang="en-GB" sz="800" b="0" dirty="0">
                <a:solidFill>
                  <a:srgbClr val="000000"/>
                </a:solidFill>
                <a:effectLst/>
                <a:highlight>
                  <a:srgbClr val="FFFFFF"/>
                </a:highlight>
                <a:latin typeface="Consolas" panose="020B0609020204030204" pitchFamily="49" charset="0"/>
              </a:rPr>
              <a:t>([P &amp; L </a:t>
            </a:r>
            <a:r>
              <a:rPr lang="en-GB" sz="800" b="0" dirty="0" err="1">
                <a:solidFill>
                  <a:srgbClr val="000000"/>
                </a:solidFill>
                <a:effectLst/>
                <a:highlight>
                  <a:srgbClr val="FFFFFF"/>
                </a:highlight>
                <a:latin typeface="Consolas" panose="020B0609020204030204" pitchFamily="49" charset="0"/>
              </a:rPr>
              <a:t>Chg</a:t>
            </a:r>
            <a:r>
              <a:rPr lang="en-GB" sz="800" b="0" dirty="0">
                <a:solidFill>
                  <a:srgbClr val="000000"/>
                </a:solidFill>
                <a:effectLst/>
                <a:highlight>
                  <a:srgbClr val="FFFFFF"/>
                </a:highlight>
                <a:latin typeface="Consolas" panose="020B0609020204030204" pitchFamily="49" charset="0"/>
              </a:rPr>
              <a:t>],[P &amp; L BM],</a:t>
            </a:r>
            <a:r>
              <a:rPr lang="en-GB" sz="800" b="0" dirty="0">
                <a:solidFill>
                  <a:srgbClr val="098658"/>
                </a:solidFill>
                <a:effectLst/>
                <a:highlight>
                  <a:srgbClr val="FFFFFF"/>
                </a:highlight>
                <a:latin typeface="Consolas" panose="020B0609020204030204" pitchFamily="49" charset="0"/>
              </a:rPr>
              <a:t>0</a:t>
            </a:r>
            <a:r>
              <a:rPr lang="en-GB" sz="800" b="0" dirty="0">
                <a:solidFill>
                  <a:srgbClr val="000000"/>
                </a:solidFill>
                <a:effectLst/>
                <a:highlight>
                  <a:srgbClr val="FFFFFF"/>
                </a:highlight>
                <a:latin typeface="Consolas" panose="020B0609020204030204" pitchFamily="49" charset="0"/>
              </a:rPr>
              <a:t>)*</a:t>
            </a:r>
            <a:r>
              <a:rPr lang="en-GB" sz="800" b="0" dirty="0">
                <a:solidFill>
                  <a:srgbClr val="098658"/>
                </a:solidFill>
                <a:effectLst/>
                <a:highlight>
                  <a:srgbClr val="FFFFFF"/>
                </a:highlight>
                <a:latin typeface="Consolas" panose="020B0609020204030204" pitchFamily="49" charset="0"/>
              </a:rPr>
              <a:t>100</a:t>
            </a:r>
            <a:r>
              <a:rPr lang="en-GB" sz="800" b="0" dirty="0">
                <a:solidFill>
                  <a:srgbClr val="000000"/>
                </a:solidFill>
                <a:effectLst/>
                <a:highlight>
                  <a:srgbClr val="FFFFFF"/>
                </a:highlight>
                <a:latin typeface="Consolas" panose="020B0609020204030204" pitchFamily="49" charset="0"/>
              </a:rPr>
              <a:t> </a:t>
            </a:r>
            <a:r>
              <a:rPr lang="en-GB" sz="800" b="0" dirty="0">
                <a:solidFill>
                  <a:srgbClr val="0000FF"/>
                </a:solidFill>
                <a:effectLst/>
                <a:highlight>
                  <a:srgbClr val="FFFFFF"/>
                </a:highlight>
                <a:latin typeface="Consolas" panose="020B0609020204030204" pitchFamily="49" charset="0"/>
              </a:rPr>
              <a:t>RETURN</a:t>
            </a:r>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IF</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ISBLANK</a:t>
            </a:r>
            <a:r>
              <a:rPr lang="en-GB" sz="800" b="0" dirty="0">
                <a:solidFill>
                  <a:srgbClr val="000000"/>
                </a:solidFill>
                <a:effectLst/>
                <a:highlight>
                  <a:srgbClr val="FFFFFF"/>
                </a:highlight>
                <a:latin typeface="Consolas" panose="020B0609020204030204" pitchFamily="49" charset="0"/>
              </a:rPr>
              <a:t>([P &amp; L BM])|| </a:t>
            </a:r>
            <a:r>
              <a:rPr lang="en-GB" sz="800" b="0" dirty="0">
                <a:solidFill>
                  <a:srgbClr val="3165BB"/>
                </a:solidFill>
                <a:effectLst/>
                <a:highlight>
                  <a:srgbClr val="FFFFFF"/>
                </a:highlight>
                <a:latin typeface="Consolas" panose="020B0609020204030204" pitchFamily="49" charset="0"/>
              </a:rPr>
              <a:t>ISBLANK</a:t>
            </a:r>
            <a:r>
              <a:rPr lang="en-GB" sz="800" b="0" dirty="0">
                <a:solidFill>
                  <a:srgbClr val="000000"/>
                </a:solidFill>
                <a:effectLst/>
                <a:highlight>
                  <a:srgbClr val="FFFFFF"/>
                </a:highlight>
                <a:latin typeface="Consolas" panose="020B0609020204030204" pitchFamily="49" charset="0"/>
              </a:rPr>
              <a:t>([P &amp; L Values]),</a:t>
            </a:r>
            <a:r>
              <a:rPr lang="en-GB" sz="800" b="0" dirty="0">
                <a:solidFill>
                  <a:srgbClr val="3165BB"/>
                </a:solidFill>
                <a:effectLst/>
                <a:highlight>
                  <a:srgbClr val="FFFFFF"/>
                </a:highlight>
                <a:latin typeface="Consolas" panose="020B0609020204030204" pitchFamily="49" charset="0"/>
              </a:rPr>
              <a:t>BLANK</a:t>
            </a:r>
            <a:r>
              <a:rPr lang="en-GB" sz="800" b="0" dirty="0">
                <a:solidFill>
                  <a:srgbClr val="000000"/>
                </a:solidFill>
                <a:effectLst/>
                <a:highlight>
                  <a:srgbClr val="FFFFFF"/>
                </a:highlight>
                <a:latin typeface="Consolas" panose="020B0609020204030204" pitchFamily="49" charset="0"/>
              </a:rPr>
              <a:t>(),res)</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P &amp; L Final Value = </a:t>
            </a:r>
            <a:r>
              <a:rPr lang="en-GB" sz="800" b="0" dirty="0">
                <a:solidFill>
                  <a:srgbClr val="3165BB"/>
                </a:solidFill>
                <a:effectLst/>
                <a:highlight>
                  <a:srgbClr val="FFFFFF"/>
                </a:highlight>
                <a:latin typeface="Consolas" panose="020B0609020204030204" pitchFamily="49" charset="0"/>
              </a:rPr>
              <a:t>SWITCH</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TRUE</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SELECTEDVALUE</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0000"/>
                </a:solidFill>
                <a:effectLst/>
                <a:highlight>
                  <a:srgbClr val="FFFFFF"/>
                </a:highlight>
                <a:latin typeface="Consolas" panose="020B0609020204030204" pitchFamily="49" charset="0"/>
              </a:rPr>
              <a:t>fiscal_year</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0000"/>
                </a:solidFill>
                <a:effectLst/>
                <a:highlight>
                  <a:srgbClr val="FFFFFF"/>
                </a:highlight>
                <a:latin typeface="Consolas" panose="020B0609020204030204" pitchFamily="49" charset="0"/>
              </a:rPr>
              <a:t>fy_desc</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Column'[Col Header]),[P &amp; L Values],</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Column'[Col Header])=</a:t>
            </a:r>
            <a:r>
              <a:rPr lang="en-GB" sz="800" b="0" dirty="0">
                <a:solidFill>
                  <a:srgbClr val="A31515"/>
                </a:solidFill>
                <a:effectLst/>
                <a:highlight>
                  <a:srgbClr val="FFFFFF"/>
                </a:highlight>
                <a:latin typeface="Consolas" panose="020B0609020204030204" pitchFamily="49" charset="0"/>
              </a:rPr>
              <a:t>"BM"</a:t>
            </a:r>
            <a:r>
              <a:rPr lang="en-GB" sz="800" b="0" dirty="0">
                <a:solidFill>
                  <a:srgbClr val="000000"/>
                </a:solidFill>
                <a:effectLst/>
                <a:highlight>
                  <a:srgbClr val="FFFFFF"/>
                </a:highlight>
                <a:latin typeface="Consolas" panose="020B0609020204030204" pitchFamily="49" charset="0"/>
              </a:rPr>
              <a:t>,[P &amp; L BM],</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Column'[Col Header])=</a:t>
            </a:r>
            <a:r>
              <a:rPr lang="en-GB" sz="800" b="0" dirty="0">
                <a:solidFill>
                  <a:srgbClr val="A31515"/>
                </a:solidFill>
                <a:effectLst/>
                <a:highlight>
                  <a:srgbClr val="FFFFFF"/>
                </a:highlight>
                <a:latin typeface="Consolas" panose="020B0609020204030204" pitchFamily="49" charset="0"/>
              </a:rPr>
              <a:t>"</a:t>
            </a:r>
            <a:r>
              <a:rPr lang="en-GB" sz="800" b="0" dirty="0" err="1">
                <a:solidFill>
                  <a:srgbClr val="A31515"/>
                </a:solidFill>
                <a:effectLst/>
                <a:highlight>
                  <a:srgbClr val="FFFFFF"/>
                </a:highlight>
                <a:latin typeface="Consolas" panose="020B0609020204030204" pitchFamily="49" charset="0"/>
              </a:rPr>
              <a:t>Chg</a:t>
            </a:r>
            <a:r>
              <a:rPr lang="en-GB" sz="800" b="0" dirty="0">
                <a:solidFill>
                  <a:srgbClr val="A31515"/>
                </a:solidFill>
                <a:effectLst/>
                <a:highlight>
                  <a:srgbClr val="FFFFFF"/>
                </a:highlight>
                <a:latin typeface="Consolas" panose="020B0609020204030204" pitchFamily="49" charset="0"/>
              </a:rPr>
              <a:t>"</a:t>
            </a:r>
            <a:r>
              <a:rPr lang="en-GB" sz="800" b="0" dirty="0">
                <a:solidFill>
                  <a:srgbClr val="000000"/>
                </a:solidFill>
                <a:effectLst/>
                <a:highlight>
                  <a:srgbClr val="FFFFFF"/>
                </a:highlight>
                <a:latin typeface="Consolas" panose="020B0609020204030204" pitchFamily="49" charset="0"/>
              </a:rPr>
              <a:t>,[P &amp; L </a:t>
            </a:r>
            <a:r>
              <a:rPr lang="en-GB" sz="800" b="0" dirty="0" err="1">
                <a:solidFill>
                  <a:srgbClr val="000000"/>
                </a:solidFill>
                <a:effectLst/>
                <a:highlight>
                  <a:srgbClr val="FFFFFF"/>
                </a:highlight>
                <a:latin typeface="Consolas" panose="020B0609020204030204" pitchFamily="49" charset="0"/>
              </a:rPr>
              <a:t>Chg</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Column'[Col Header])=</a:t>
            </a:r>
            <a:r>
              <a:rPr lang="en-GB" sz="800" b="0" dirty="0">
                <a:solidFill>
                  <a:srgbClr val="A31515"/>
                </a:solidFill>
                <a:effectLst/>
                <a:highlight>
                  <a:srgbClr val="FFFFFF"/>
                </a:highlight>
                <a:latin typeface="Consolas" panose="020B0609020204030204" pitchFamily="49" charset="0"/>
              </a:rPr>
              <a:t>"</a:t>
            </a:r>
            <a:r>
              <a:rPr lang="en-GB" sz="800" b="0" dirty="0" err="1">
                <a:solidFill>
                  <a:srgbClr val="A31515"/>
                </a:solidFill>
                <a:effectLst/>
                <a:highlight>
                  <a:srgbClr val="FFFFFF"/>
                </a:highlight>
                <a:latin typeface="Consolas" panose="020B0609020204030204" pitchFamily="49" charset="0"/>
              </a:rPr>
              <a:t>Chg</a:t>
            </a:r>
            <a:r>
              <a:rPr lang="en-GB" sz="800" b="0" dirty="0">
                <a:solidFill>
                  <a:srgbClr val="A31515"/>
                </a:solidFill>
                <a:effectLst/>
                <a:highlight>
                  <a:srgbClr val="FFFFFF"/>
                </a:highlight>
                <a:latin typeface="Consolas" panose="020B0609020204030204" pitchFamily="49" charset="0"/>
              </a:rPr>
              <a:t> %"</a:t>
            </a:r>
            <a:r>
              <a:rPr lang="en-GB" sz="800" b="0" dirty="0">
                <a:solidFill>
                  <a:srgbClr val="000000"/>
                </a:solidFill>
                <a:effectLst/>
                <a:highlight>
                  <a:srgbClr val="FFFFFF"/>
                </a:highlight>
                <a:latin typeface="Consolas" panose="020B0609020204030204" pitchFamily="49" charset="0"/>
              </a:rPr>
              <a:t>,[P &amp; L </a:t>
            </a:r>
            <a:r>
              <a:rPr lang="en-GB" sz="800" b="0" dirty="0" err="1">
                <a:solidFill>
                  <a:srgbClr val="000000"/>
                </a:solidFill>
                <a:effectLst/>
                <a:highlight>
                  <a:srgbClr val="FFFFFF"/>
                </a:highlight>
                <a:latin typeface="Consolas" panose="020B0609020204030204" pitchFamily="49" charset="0"/>
              </a:rPr>
              <a:t>Chg</a:t>
            </a:r>
            <a:r>
              <a:rPr lang="en-GB" sz="800" b="0" dirty="0">
                <a:solidFill>
                  <a:srgbClr val="000000"/>
                </a:solidFill>
                <a:effectLst/>
                <a:highlight>
                  <a:srgbClr val="FFFFFF"/>
                </a:highlight>
                <a:latin typeface="Consolas" panose="020B0609020204030204" pitchFamily="49" charset="0"/>
              </a:rPr>
              <a:t> %])</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P &amp; L LY = </a:t>
            </a:r>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68349C"/>
                </a:solidFill>
                <a:effectLst/>
                <a:highlight>
                  <a:srgbClr val="FFFFFF"/>
                </a:highlight>
                <a:latin typeface="Consolas" panose="020B0609020204030204" pitchFamily="49" charset="0"/>
              </a:rPr>
              <a:t>[P &amp; L Values]</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SAMEPERIODLASTYEAR</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1080"/>
                </a:solidFill>
                <a:effectLst/>
                <a:highlight>
                  <a:srgbClr val="FFFFFF"/>
                </a:highlight>
                <a:latin typeface="Consolas" panose="020B0609020204030204" pitchFamily="49" charset="0"/>
              </a:rPr>
              <a:t>dim_date</a:t>
            </a:r>
            <a:r>
              <a:rPr lang="en-IN" sz="800" b="0" dirty="0">
                <a:solidFill>
                  <a:srgbClr val="001080"/>
                </a:solidFill>
                <a:effectLst/>
                <a:highlight>
                  <a:srgbClr val="FFFFFF"/>
                </a:highlight>
                <a:latin typeface="Consolas" panose="020B0609020204030204" pitchFamily="49" charset="0"/>
              </a:rPr>
              <a:t>[date]</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P &amp; L Target = </a:t>
            </a:r>
            <a:r>
              <a:rPr lang="en-GB" sz="800" b="0" dirty="0">
                <a:solidFill>
                  <a:srgbClr val="0000FF"/>
                </a:solidFill>
                <a:effectLst/>
                <a:highlight>
                  <a:srgbClr val="FFFFFF"/>
                </a:highlight>
                <a:latin typeface="Consolas" panose="020B0609020204030204" pitchFamily="49" charset="0"/>
              </a:rPr>
              <a:t>VAR</a:t>
            </a:r>
            <a:r>
              <a:rPr lang="en-GB" sz="800" b="0" dirty="0">
                <a:solidFill>
                  <a:srgbClr val="000000"/>
                </a:solidFill>
                <a:effectLst/>
                <a:highlight>
                  <a:srgbClr val="FFFFFF"/>
                </a:highlight>
                <a:latin typeface="Consolas" panose="020B0609020204030204" pitchFamily="49" charset="0"/>
              </a:rPr>
              <a:t> res =</a:t>
            </a:r>
            <a:r>
              <a:rPr lang="en-GB" sz="800" b="0" dirty="0">
                <a:solidFill>
                  <a:srgbClr val="3165BB"/>
                </a:solidFill>
                <a:effectLst/>
                <a:highlight>
                  <a:srgbClr val="FFFFFF"/>
                </a:highlight>
                <a:latin typeface="Consolas" panose="020B0609020204030204" pitchFamily="49" charset="0"/>
              </a:rPr>
              <a:t>SWITCH</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TRUE</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7</a:t>
            </a:r>
            <a:r>
              <a:rPr lang="en-GB" sz="800" b="0" dirty="0">
                <a:solidFill>
                  <a:srgbClr val="000000"/>
                </a:solidFill>
                <a:effectLst/>
                <a:highlight>
                  <a:srgbClr val="FFFFFF"/>
                </a:highlight>
                <a:latin typeface="Consolas" panose="020B0609020204030204" pitchFamily="49" charset="0"/>
              </a:rPr>
              <a:t>, [NS Target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12</a:t>
            </a:r>
            <a:r>
              <a:rPr lang="en-GB" sz="800" b="0" dirty="0">
                <a:solidFill>
                  <a:srgbClr val="000000"/>
                </a:solidFill>
                <a:effectLst/>
                <a:highlight>
                  <a:srgbClr val="FFFFFF"/>
                </a:highlight>
                <a:latin typeface="Consolas" panose="020B0609020204030204" pitchFamily="49" charset="0"/>
              </a:rPr>
              <a:t>, [GM Target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13</a:t>
            </a:r>
            <a:r>
              <a:rPr lang="en-GB" sz="800" b="0" dirty="0">
                <a:solidFill>
                  <a:srgbClr val="000000"/>
                </a:solidFill>
                <a:effectLst/>
                <a:highlight>
                  <a:srgbClr val="FFFFFF"/>
                </a:highlight>
                <a:latin typeface="Consolas" panose="020B0609020204030204" pitchFamily="49" charset="0"/>
              </a:rPr>
              <a:t>, [GM Target %]*</a:t>
            </a:r>
            <a:r>
              <a:rPr lang="en-GB" sz="800" b="0" dirty="0">
                <a:solidFill>
                  <a:srgbClr val="098658"/>
                </a:solidFill>
                <a:effectLst/>
                <a:highlight>
                  <a:srgbClr val="FFFFFF"/>
                </a:highlight>
                <a:latin typeface="Consolas" panose="020B0609020204030204" pitchFamily="49" charset="0"/>
              </a:rPr>
              <a:t>100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16</a:t>
            </a:r>
            <a:r>
              <a:rPr lang="en-GB" sz="800" b="0" dirty="0">
                <a:solidFill>
                  <a:srgbClr val="000000"/>
                </a:solidFill>
                <a:effectLst/>
                <a:highlight>
                  <a:srgbClr val="FFFFFF"/>
                </a:highlight>
                <a:latin typeface="Consolas" panose="020B0609020204030204" pitchFamily="49" charset="0"/>
              </a:rPr>
              <a:t>, [Net Profit Target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17</a:t>
            </a:r>
            <a:r>
              <a:rPr lang="en-GB" sz="800" b="0" dirty="0">
                <a:solidFill>
                  <a:srgbClr val="000000"/>
                </a:solidFill>
                <a:effectLst/>
                <a:highlight>
                  <a:srgbClr val="FFFFFF"/>
                </a:highlight>
                <a:latin typeface="Consolas" panose="020B0609020204030204" pitchFamily="49" charset="0"/>
              </a:rPr>
              <a:t>, [Net Profit Target %]*</a:t>
            </a:r>
            <a:r>
              <a:rPr lang="en-GB" sz="800" b="0" dirty="0">
                <a:solidFill>
                  <a:srgbClr val="098658"/>
                </a:solidFill>
                <a:effectLst/>
                <a:highlight>
                  <a:srgbClr val="FFFFFF"/>
                </a:highlight>
                <a:latin typeface="Consolas" panose="020B0609020204030204" pitchFamily="49" charset="0"/>
              </a:rPr>
              <a:t>100</a:t>
            </a:r>
            <a:r>
              <a:rPr lang="en-GB" sz="800" b="0" dirty="0">
                <a:solidFill>
                  <a:srgbClr val="000000"/>
                </a:solidFill>
                <a:effectLst/>
                <a:highlight>
                  <a:srgbClr val="FFFFFF"/>
                </a:highlight>
                <a:latin typeface="Consolas" panose="020B0609020204030204" pitchFamily="49" charset="0"/>
              </a:rPr>
              <a:t>)</a:t>
            </a:r>
            <a:br>
              <a:rPr lang="en-GB" sz="800" b="0" dirty="0">
                <a:solidFill>
                  <a:srgbClr val="000000"/>
                </a:solidFill>
                <a:effectLst/>
                <a:highlight>
                  <a:srgbClr val="FFFFFF"/>
                </a:highlight>
                <a:latin typeface="Consolas" panose="020B0609020204030204" pitchFamily="49" charset="0"/>
              </a:rPr>
            </a:br>
            <a:r>
              <a:rPr lang="en-GB" sz="800" b="0" dirty="0">
                <a:solidFill>
                  <a:srgbClr val="0000FF"/>
                </a:solidFill>
                <a:effectLst/>
                <a:highlight>
                  <a:srgbClr val="FFFFFF"/>
                </a:highlight>
                <a:latin typeface="Consolas" panose="020B0609020204030204" pitchFamily="49" charset="0"/>
              </a:rPr>
              <a:t>RETURN  </a:t>
            </a:r>
            <a:r>
              <a:rPr lang="en-GB" sz="800" b="0" dirty="0">
                <a:solidFill>
                  <a:srgbClr val="3165BB"/>
                </a:solidFill>
                <a:effectLst/>
                <a:highlight>
                  <a:srgbClr val="FFFFFF"/>
                </a:highlight>
                <a:latin typeface="Consolas" panose="020B0609020204030204" pitchFamily="49" charset="0"/>
              </a:rPr>
              <a:t>IF</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HASONEVALUE</a:t>
            </a:r>
            <a:r>
              <a:rPr lang="en-GB" sz="800" b="0" dirty="0">
                <a:solidFill>
                  <a:srgbClr val="000000"/>
                </a:solidFill>
                <a:effectLst/>
                <a:highlight>
                  <a:srgbClr val="FFFFFF"/>
                </a:highlight>
                <a:latin typeface="Consolas" panose="020B0609020204030204" pitchFamily="49" charset="0"/>
              </a:rPr>
              <a:t>('P &amp; L Rows'[Description]),res,[NS Target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P &amp; L Values = </a:t>
            </a:r>
            <a:r>
              <a:rPr lang="en-GB" sz="800" b="0" dirty="0">
                <a:solidFill>
                  <a:srgbClr val="0000FF"/>
                </a:solidFill>
                <a:effectLst/>
                <a:highlight>
                  <a:srgbClr val="FFFFFF"/>
                </a:highlight>
                <a:latin typeface="Consolas" panose="020B0609020204030204" pitchFamily="49" charset="0"/>
              </a:rPr>
              <a:t>VAR</a:t>
            </a:r>
            <a:r>
              <a:rPr lang="en-GB" sz="800" b="0" dirty="0">
                <a:solidFill>
                  <a:srgbClr val="000000"/>
                </a:solidFill>
                <a:effectLst/>
                <a:highlight>
                  <a:srgbClr val="FFFFFF"/>
                </a:highlight>
                <a:latin typeface="Consolas" panose="020B0609020204030204" pitchFamily="49" charset="0"/>
              </a:rPr>
              <a:t> res =</a:t>
            </a:r>
            <a:r>
              <a:rPr lang="en-GB" sz="800" b="0" dirty="0">
                <a:solidFill>
                  <a:srgbClr val="3165BB"/>
                </a:solidFill>
                <a:effectLst/>
                <a:highlight>
                  <a:srgbClr val="FFFFFF"/>
                </a:highlight>
                <a:latin typeface="Consolas" panose="020B0609020204030204" pitchFamily="49" charset="0"/>
              </a:rPr>
              <a:t>SWITCH</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TRUE</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a:t>
            </a:r>
            <a:r>
              <a:rPr lang="en-GB" sz="800" b="0" dirty="0">
                <a:solidFill>
                  <a:srgbClr val="000000"/>
                </a:solidFill>
                <a:effectLst/>
                <a:highlight>
                  <a:srgbClr val="FFFFFF"/>
                </a:highlight>
                <a:latin typeface="Consolas" panose="020B0609020204030204" pitchFamily="49" charset="0"/>
              </a:rPr>
              <a:t>, [GS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2</a:t>
            </a:r>
            <a:r>
              <a:rPr lang="en-GB" sz="800" b="0" dirty="0">
                <a:solidFill>
                  <a:srgbClr val="000000"/>
                </a:solidFill>
                <a:effectLst/>
                <a:highlight>
                  <a:srgbClr val="FFFFFF"/>
                </a:highlight>
                <a:latin typeface="Consolas" panose="020B0609020204030204" pitchFamily="49" charset="0"/>
              </a:rPr>
              <a:t>, [Pre Invoice </a:t>
            </a:r>
            <a:r>
              <a:rPr lang="en-GB" sz="800" b="0" dirty="0" err="1">
                <a:solidFill>
                  <a:srgbClr val="000000"/>
                </a:solidFill>
                <a:effectLst/>
                <a:highlight>
                  <a:srgbClr val="FFFFFF"/>
                </a:highlight>
                <a:latin typeface="Consolas" panose="020B0609020204030204" pitchFamily="49" charset="0"/>
              </a:rPr>
              <a:t>Deducation</a:t>
            </a:r>
            <a:r>
              <a:rPr lang="en-GB" sz="800" b="0" dirty="0">
                <a:solidFill>
                  <a:srgbClr val="000000"/>
                </a:solidFill>
                <a:effectLst/>
                <a:highlight>
                  <a:srgbClr val="FFFFFF"/>
                </a:highlight>
                <a:latin typeface="Consolas" panose="020B0609020204030204" pitchFamily="49" charset="0"/>
              </a:rPr>
              <a: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3</a:t>
            </a:r>
            <a:r>
              <a:rPr lang="en-GB" sz="800" b="0" dirty="0">
                <a:solidFill>
                  <a:srgbClr val="000000"/>
                </a:solidFill>
                <a:effectLst/>
                <a:highlight>
                  <a:srgbClr val="FFFFFF"/>
                </a:highlight>
                <a:latin typeface="Consolas" panose="020B0609020204030204" pitchFamily="49" charset="0"/>
              </a:rPr>
              <a:t>, [NIS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4</a:t>
            </a:r>
            <a:r>
              <a:rPr lang="en-GB" sz="800" b="0" dirty="0">
                <a:solidFill>
                  <a:srgbClr val="000000"/>
                </a:solidFill>
                <a:effectLst/>
                <a:highlight>
                  <a:srgbClr val="FFFFFF"/>
                </a:highlight>
                <a:latin typeface="Consolas" panose="020B0609020204030204" pitchFamily="49" charset="0"/>
              </a:rPr>
              <a:t>, [Post Invoice </a:t>
            </a:r>
            <a:r>
              <a:rPr lang="en-GB" sz="800" b="0" dirty="0" err="1">
                <a:solidFill>
                  <a:srgbClr val="000000"/>
                </a:solidFill>
                <a:effectLst/>
                <a:highlight>
                  <a:srgbClr val="FFFFFF"/>
                </a:highlight>
                <a:latin typeface="Consolas" panose="020B0609020204030204" pitchFamily="49" charset="0"/>
              </a:rPr>
              <a:t>Deducation</a:t>
            </a:r>
            <a:r>
              <a:rPr lang="en-GB" sz="800" b="0" dirty="0">
                <a:solidFill>
                  <a:srgbClr val="000000"/>
                </a:solidFill>
                <a:effectLst/>
                <a:highlight>
                  <a:srgbClr val="FFFFFF"/>
                </a:highlight>
                <a:latin typeface="Consolas" panose="020B0609020204030204" pitchFamily="49" charset="0"/>
              </a:rPr>
              <a: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5</a:t>
            </a:r>
            <a:r>
              <a:rPr lang="en-GB" sz="800" b="0" dirty="0">
                <a:solidFill>
                  <a:srgbClr val="000000"/>
                </a:solidFill>
                <a:effectLst/>
                <a:highlight>
                  <a:srgbClr val="FFFFFF"/>
                </a:highlight>
                <a:latin typeface="Consolas" panose="020B0609020204030204" pitchFamily="49" charset="0"/>
              </a:rPr>
              <a:t>, [Post Invoice Other </a:t>
            </a:r>
            <a:r>
              <a:rPr lang="en-GB" sz="800" b="0" dirty="0" err="1">
                <a:solidFill>
                  <a:srgbClr val="000000"/>
                </a:solidFill>
                <a:effectLst/>
                <a:highlight>
                  <a:srgbClr val="FFFFFF"/>
                </a:highlight>
                <a:latin typeface="Consolas" panose="020B0609020204030204" pitchFamily="49" charset="0"/>
              </a:rPr>
              <a:t>Deducation</a:t>
            </a:r>
            <a:r>
              <a:rPr lang="en-GB" sz="800" b="0" dirty="0">
                <a:solidFill>
                  <a:srgbClr val="000000"/>
                </a:solidFill>
                <a:effectLst/>
                <a:highlight>
                  <a:srgbClr val="FFFFFF"/>
                </a:highlight>
                <a:latin typeface="Consolas" panose="020B0609020204030204" pitchFamily="49" charset="0"/>
              </a:rPr>
              <a: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a:t>
            </a:r>
            <a:r>
              <a:rPr lang="en-GB" sz="800" b="0" dirty="0">
                <a:solidFill>
                  <a:srgbClr val="098658"/>
                </a:solidFill>
                <a:effectLst/>
                <a:highlight>
                  <a:srgbClr val="FFFFFF"/>
                </a:highlight>
                <a:latin typeface="Consolas" panose="020B0609020204030204" pitchFamily="49" charset="0"/>
              </a:rPr>
              <a:t>6</a:t>
            </a:r>
            <a:r>
              <a:rPr lang="en-GB" sz="800" b="0" dirty="0">
                <a:solidFill>
                  <a:srgbClr val="000000"/>
                </a:solidFill>
                <a:effectLst/>
                <a:highlight>
                  <a:srgbClr val="FFFFFF"/>
                </a:highlight>
                <a:latin typeface="Consolas" panose="020B0609020204030204" pitchFamily="49" charset="0"/>
              </a:rPr>
              <a:t>,[Post Invoice </a:t>
            </a:r>
            <a:r>
              <a:rPr lang="en-GB" sz="800" b="0" dirty="0" err="1">
                <a:solidFill>
                  <a:srgbClr val="000000"/>
                </a:solidFill>
                <a:effectLst/>
                <a:highlight>
                  <a:srgbClr val="FFFFFF"/>
                </a:highlight>
                <a:latin typeface="Consolas" panose="020B0609020204030204" pitchFamily="49" charset="0"/>
              </a:rPr>
              <a:t>Deducation</a:t>
            </a:r>
            <a:r>
              <a:rPr lang="en-GB" sz="800" b="0" dirty="0">
                <a:solidFill>
                  <a:srgbClr val="000000"/>
                </a:solidFill>
                <a:effectLst/>
                <a:highlight>
                  <a:srgbClr val="FFFFFF"/>
                </a:highlight>
                <a:latin typeface="Consolas" panose="020B0609020204030204" pitchFamily="49" charset="0"/>
              </a:rPr>
              <a: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+[Post Invoice Other </a:t>
            </a:r>
            <a:r>
              <a:rPr lang="en-GB" sz="800" b="0" dirty="0" err="1">
                <a:solidFill>
                  <a:srgbClr val="000000"/>
                </a:solidFill>
                <a:effectLst/>
                <a:highlight>
                  <a:srgbClr val="FFFFFF"/>
                </a:highlight>
                <a:latin typeface="Consolas" panose="020B0609020204030204" pitchFamily="49" charset="0"/>
              </a:rPr>
              <a:t>Deducation</a:t>
            </a:r>
            <a:r>
              <a:rPr lang="en-GB" sz="800" b="0" dirty="0">
                <a:solidFill>
                  <a:srgbClr val="000000"/>
                </a:solidFill>
                <a:effectLst/>
                <a:highlight>
                  <a:srgbClr val="FFFFFF"/>
                </a:highlight>
                <a:latin typeface="Consolas" panose="020B0609020204030204" pitchFamily="49" charset="0"/>
              </a:rPr>
              <a: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7</a:t>
            </a:r>
            <a:r>
              <a:rPr lang="en-GB" sz="800" b="0" dirty="0">
                <a:solidFill>
                  <a:srgbClr val="000000"/>
                </a:solidFill>
                <a:effectLst/>
                <a:highlight>
                  <a:srgbClr val="FFFFFF"/>
                </a:highlight>
                <a:latin typeface="Consolas" panose="020B0609020204030204" pitchFamily="49" charset="0"/>
              </a:rPr>
              <a:t>, [NS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8</a:t>
            </a:r>
            <a:r>
              <a:rPr lang="en-GB" sz="800" b="0" dirty="0">
                <a:solidFill>
                  <a:srgbClr val="000000"/>
                </a:solidFill>
                <a:effectLst/>
                <a:highlight>
                  <a:srgbClr val="FFFFFF"/>
                </a:highlight>
                <a:latin typeface="Consolas" panose="020B0609020204030204" pitchFamily="49" charset="0"/>
              </a:rPr>
              <a:t>, [Manufacturing Cost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9</a:t>
            </a:r>
            <a:r>
              <a:rPr lang="en-GB" sz="800" b="0" dirty="0">
                <a:solidFill>
                  <a:srgbClr val="000000"/>
                </a:solidFill>
                <a:effectLst/>
                <a:highlight>
                  <a:srgbClr val="FFFFFF"/>
                </a:highlight>
                <a:latin typeface="Consolas" panose="020B0609020204030204" pitchFamily="49" charset="0"/>
              </a:rPr>
              <a:t>, [Freight Cost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10</a:t>
            </a:r>
            <a:r>
              <a:rPr lang="en-GB" sz="800" b="0" dirty="0">
                <a:solidFill>
                  <a:srgbClr val="000000"/>
                </a:solidFill>
                <a:effectLst/>
                <a:highlight>
                  <a:srgbClr val="FFFFFF"/>
                </a:highlight>
                <a:latin typeface="Consolas" panose="020B0609020204030204" pitchFamily="49" charset="0"/>
              </a:rPr>
              <a:t>, [Other Cost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11</a:t>
            </a:r>
            <a:r>
              <a:rPr lang="en-GB" sz="800" b="0" dirty="0">
                <a:solidFill>
                  <a:srgbClr val="000000"/>
                </a:solidFill>
                <a:effectLst/>
                <a:highlight>
                  <a:srgbClr val="FFFFFF"/>
                </a:highlight>
                <a:latin typeface="Consolas" panose="020B0609020204030204" pitchFamily="49" charset="0"/>
              </a:rPr>
              <a:t>,[Total COGS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12</a:t>
            </a:r>
            <a:r>
              <a:rPr lang="en-GB" sz="800" b="0" dirty="0">
                <a:solidFill>
                  <a:srgbClr val="000000"/>
                </a:solidFill>
                <a:effectLst/>
                <a:highlight>
                  <a:srgbClr val="FFFFFF"/>
                </a:highlight>
                <a:latin typeface="Consolas" panose="020B0609020204030204" pitchFamily="49" charset="0"/>
              </a:rPr>
              <a:t>, [GM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13</a:t>
            </a:r>
            <a:r>
              <a:rPr lang="en-GB" sz="800" b="0" dirty="0">
                <a:solidFill>
                  <a:srgbClr val="000000"/>
                </a:solidFill>
                <a:effectLst/>
                <a:highlight>
                  <a:srgbClr val="FFFFFF"/>
                </a:highlight>
                <a:latin typeface="Consolas" panose="020B0609020204030204" pitchFamily="49" charset="0"/>
              </a:rPr>
              <a:t>, [GM %]*</a:t>
            </a:r>
            <a:r>
              <a:rPr lang="en-GB" sz="800" b="0" dirty="0">
                <a:solidFill>
                  <a:srgbClr val="098658"/>
                </a:solidFill>
                <a:effectLst/>
                <a:highlight>
                  <a:srgbClr val="FFFFFF"/>
                </a:highlight>
                <a:latin typeface="Consolas" panose="020B0609020204030204" pitchFamily="49" charset="0"/>
              </a:rPr>
              <a:t>100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15</a:t>
            </a:r>
            <a:r>
              <a:rPr lang="en-GB" sz="800" b="0" dirty="0">
                <a:solidFill>
                  <a:srgbClr val="000000"/>
                </a:solidFill>
                <a:effectLst/>
                <a:highlight>
                  <a:srgbClr val="FFFFFF"/>
                </a:highlight>
                <a:latin typeface="Consolas" panose="020B0609020204030204" pitchFamily="49" charset="0"/>
              </a:rPr>
              <a:t>, [Operational Expense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16</a:t>
            </a:r>
            <a:r>
              <a:rPr lang="en-GB" sz="800" b="0" dirty="0">
                <a:solidFill>
                  <a:srgbClr val="000000"/>
                </a:solidFill>
                <a:effectLst/>
                <a:highlight>
                  <a:srgbClr val="FFFFFF"/>
                </a:highlight>
                <a:latin typeface="Consolas" panose="020B0609020204030204" pitchFamily="49" charset="0"/>
              </a:rPr>
              <a:t>, [Net Profit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MAX</a:t>
            </a:r>
            <a:r>
              <a:rPr lang="en-GB" sz="800" b="0" dirty="0">
                <a:solidFill>
                  <a:srgbClr val="000000"/>
                </a:solidFill>
                <a:effectLst/>
                <a:highlight>
                  <a:srgbClr val="FFFFFF"/>
                </a:highlight>
                <a:latin typeface="Consolas" panose="020B0609020204030204" pitchFamily="49" charset="0"/>
              </a:rPr>
              <a:t>('P &amp; L Rows'[Order]) =</a:t>
            </a:r>
            <a:r>
              <a:rPr lang="en-GB" sz="800" b="0" dirty="0">
                <a:solidFill>
                  <a:srgbClr val="098658"/>
                </a:solidFill>
                <a:effectLst/>
                <a:highlight>
                  <a:srgbClr val="FFFFFF"/>
                </a:highlight>
                <a:latin typeface="Consolas" panose="020B0609020204030204" pitchFamily="49" charset="0"/>
              </a:rPr>
              <a:t>17</a:t>
            </a:r>
            <a:r>
              <a:rPr lang="en-GB" sz="800" b="0" dirty="0">
                <a:solidFill>
                  <a:srgbClr val="000000"/>
                </a:solidFill>
                <a:effectLst/>
                <a:highlight>
                  <a:srgbClr val="FFFFFF"/>
                </a:highlight>
                <a:latin typeface="Consolas" panose="020B0609020204030204" pitchFamily="49" charset="0"/>
              </a:rPr>
              <a:t>, [Net Profit %]*</a:t>
            </a:r>
            <a:r>
              <a:rPr lang="en-GB" sz="800" b="0" dirty="0">
                <a:solidFill>
                  <a:srgbClr val="098658"/>
                </a:solidFill>
                <a:effectLst/>
                <a:highlight>
                  <a:srgbClr val="FFFFFF"/>
                </a:highlight>
                <a:latin typeface="Consolas" panose="020B0609020204030204" pitchFamily="49" charset="0"/>
              </a:rPr>
              <a:t>100</a:t>
            </a:r>
            <a:r>
              <a:rPr lang="en-GB" sz="800" b="0" dirty="0">
                <a:solidFill>
                  <a:srgbClr val="000000"/>
                </a:solidFill>
                <a:effectLst/>
                <a:highlight>
                  <a:srgbClr val="FFFFFF"/>
                </a:highlight>
                <a:latin typeface="Consolas" panose="020B0609020204030204" pitchFamily="49" charset="0"/>
              </a:rPr>
              <a:t>)</a:t>
            </a:r>
            <a:br>
              <a:rPr lang="en-GB" sz="800" b="0" dirty="0">
                <a:solidFill>
                  <a:srgbClr val="000000"/>
                </a:solidFill>
                <a:effectLst/>
                <a:highlight>
                  <a:srgbClr val="FFFFFF"/>
                </a:highlight>
                <a:latin typeface="Consolas" panose="020B0609020204030204" pitchFamily="49" charset="0"/>
              </a:rPr>
            </a:br>
            <a:r>
              <a:rPr lang="en-GB" sz="800" b="0" dirty="0">
                <a:solidFill>
                  <a:srgbClr val="0000FF"/>
                </a:solidFill>
                <a:effectLst/>
                <a:highlight>
                  <a:srgbClr val="FFFFFF"/>
                </a:highlight>
                <a:latin typeface="Consolas" panose="020B0609020204030204" pitchFamily="49" charset="0"/>
              </a:rPr>
              <a:t>RETURN </a:t>
            </a:r>
            <a:r>
              <a:rPr lang="en-GB" sz="800" b="0" dirty="0">
                <a:solidFill>
                  <a:srgbClr val="3165BB"/>
                </a:solidFill>
                <a:effectLst/>
                <a:highlight>
                  <a:srgbClr val="FFFFFF"/>
                </a:highlight>
                <a:latin typeface="Consolas" panose="020B0609020204030204" pitchFamily="49" charset="0"/>
              </a:rPr>
              <a:t>IF</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HASONEVALUE</a:t>
            </a:r>
            <a:r>
              <a:rPr lang="en-GB" sz="800" b="0" dirty="0">
                <a:solidFill>
                  <a:srgbClr val="000000"/>
                </a:solidFill>
                <a:effectLst/>
                <a:highlight>
                  <a:srgbClr val="FFFFFF"/>
                </a:highlight>
                <a:latin typeface="Consolas" panose="020B0609020204030204" pitchFamily="49" charset="0"/>
              </a:rPr>
              <a:t>('P &amp; L Rows'[Description]),res,[NS $]/</a:t>
            </a:r>
            <a:r>
              <a:rPr lang="en-GB" sz="800" b="0" dirty="0">
                <a:solidFill>
                  <a:srgbClr val="098658"/>
                </a:solidFill>
                <a:effectLst/>
                <a:highlight>
                  <a:srgbClr val="FFFFFF"/>
                </a:highlight>
                <a:latin typeface="Consolas" panose="020B0609020204030204" pitchFamily="49" charset="0"/>
              </a:rPr>
              <a:t>1000000</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endParaRPr lang="en-GB"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endParaRPr lang="en-GB"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endParaRPr lang="en-GB" sz="800" b="0" dirty="0">
              <a:solidFill>
                <a:srgbClr val="000000"/>
              </a:solidFill>
              <a:effectLst/>
              <a:highlight>
                <a:srgbClr val="FFFFFF"/>
              </a:highlight>
              <a:latin typeface="Consolas" panose="020B0609020204030204" pitchFamily="49" charset="0"/>
            </a:endParaRPr>
          </a:p>
          <a:p>
            <a:endParaRPr lang="en-IN" sz="800" b="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endParaRPr lang="en-GB" sz="800" dirty="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2059496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BB703F-693D-1F44-0FEB-5D12A9177491}"/>
              </a:ext>
            </a:extLst>
          </p:cNvPr>
          <p:cNvSpPr>
            <a:spLocks noGrp="1"/>
          </p:cNvSpPr>
          <p:nvPr>
            <p:ph type="title"/>
          </p:nvPr>
        </p:nvSpPr>
        <p:spPr>
          <a:xfrm>
            <a:off x="1199367" y="65872"/>
            <a:ext cx="9779183" cy="924767"/>
          </a:xfrm>
        </p:spPr>
        <p:txBody>
          <a:bodyPr anchor="b">
            <a:normAutofit/>
          </a:bodyPr>
          <a:lstStyle/>
          <a:p>
            <a:r>
              <a:rPr lang="en-US" dirty="0">
                <a:latin typeface="Bahnschrift SemiLight SemiConde" panose="020B0502040204020203" pitchFamily="34" charset="0"/>
              </a:rPr>
              <a:t>Column DAX and Query(M) Formula</a:t>
            </a:r>
            <a:endParaRPr lang="en-GB" dirty="0">
              <a:latin typeface="Bahnschrift SemiLight SemiConde" panose="020B0502040204020203" pitchFamily="34" charset="0"/>
            </a:endParaRPr>
          </a:p>
        </p:txBody>
      </p:sp>
      <p:sp>
        <p:nvSpPr>
          <p:cNvPr id="14" name="Content Placeholder 2">
            <a:extLst>
              <a:ext uri="{FF2B5EF4-FFF2-40B4-BE49-F238E27FC236}">
                <a16:creationId xmlns:a16="http://schemas.microsoft.com/office/drawing/2014/main" id="{BBC0EBF2-C6B8-501E-3F60-B7DAB480AC2E}"/>
              </a:ext>
            </a:extLst>
          </p:cNvPr>
          <p:cNvSpPr>
            <a:spLocks noGrp="1"/>
          </p:cNvSpPr>
          <p:nvPr>
            <p:ph idx="1"/>
          </p:nvPr>
        </p:nvSpPr>
        <p:spPr>
          <a:xfrm>
            <a:off x="905774" y="990639"/>
            <a:ext cx="9652957" cy="5512279"/>
          </a:xfrm>
        </p:spPr>
        <p:txBody>
          <a:bodyPr/>
          <a:lstStyle/>
          <a:p>
            <a:pPr marL="171450" indent="-171450">
              <a:buFont typeface="Arial" panose="020B0604020202020204" pitchFamily="34" charset="0"/>
              <a:buChar char="•"/>
            </a:pPr>
            <a:r>
              <a:rPr lang="en-GB" sz="800" b="0" dirty="0">
                <a:solidFill>
                  <a:srgbClr val="000000"/>
                </a:solidFill>
                <a:effectLst/>
                <a:highlight>
                  <a:srgbClr val="FFFFFF"/>
                </a:highlight>
                <a:latin typeface="Consolas" panose="020B0609020204030204" pitchFamily="49" charset="0"/>
              </a:rPr>
              <a:t>P &amp; L Column = </a:t>
            </a:r>
            <a:r>
              <a:rPr lang="en-GB" sz="800" b="0" dirty="0">
                <a:solidFill>
                  <a:srgbClr val="0000FF"/>
                </a:solidFill>
                <a:effectLst/>
                <a:highlight>
                  <a:srgbClr val="FFFFFF"/>
                </a:highlight>
                <a:latin typeface="Consolas" panose="020B0609020204030204" pitchFamily="49" charset="0"/>
              </a:rPr>
              <a:t>var</a:t>
            </a:r>
            <a:r>
              <a:rPr lang="en-GB" sz="800" b="0" dirty="0">
                <a:solidFill>
                  <a:srgbClr val="000000"/>
                </a:solidFill>
                <a:effectLst/>
                <a:highlight>
                  <a:srgbClr val="FFFFFF"/>
                </a:highlight>
                <a:latin typeface="Consolas" panose="020B0609020204030204" pitchFamily="49" charset="0"/>
              </a:rPr>
              <a:t> x=</a:t>
            </a:r>
            <a:r>
              <a:rPr lang="en-GB" sz="800" b="0" dirty="0">
                <a:solidFill>
                  <a:srgbClr val="3165BB"/>
                </a:solidFill>
                <a:effectLst/>
                <a:highlight>
                  <a:srgbClr val="FFFFFF"/>
                </a:highlight>
                <a:latin typeface="Consolas" panose="020B0609020204030204" pitchFamily="49" charset="0"/>
              </a:rPr>
              <a:t>ALLNOBLANKROW</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0000"/>
                </a:solidFill>
                <a:effectLst/>
                <a:highlight>
                  <a:srgbClr val="FFFFFF"/>
                </a:highlight>
                <a:latin typeface="Consolas" panose="020B0609020204030204" pitchFamily="49" charset="0"/>
              </a:rPr>
              <a:t>fiscal_year</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0000"/>
                </a:solidFill>
                <a:effectLst/>
                <a:highlight>
                  <a:srgbClr val="FFFFFF"/>
                </a:highlight>
                <a:latin typeface="Consolas" panose="020B0609020204030204" pitchFamily="49" charset="0"/>
              </a:rPr>
              <a:t>fy_desc</a:t>
            </a:r>
            <a:r>
              <a:rPr lang="en-GB" sz="800" b="0" dirty="0">
                <a:solidFill>
                  <a:srgbClr val="000000"/>
                </a:solidFill>
                <a:effectLst/>
                <a:highlight>
                  <a:srgbClr val="FFFFFF"/>
                </a:highlight>
                <a:latin typeface="Consolas" panose="020B0609020204030204" pitchFamily="49" charset="0"/>
              </a:rPr>
              <a:t>]) </a:t>
            </a:r>
            <a:r>
              <a:rPr lang="en-GB" sz="800" b="0" dirty="0">
                <a:solidFill>
                  <a:srgbClr val="0000FF"/>
                </a:solidFill>
                <a:effectLst/>
                <a:highlight>
                  <a:srgbClr val="FFFFFF"/>
                </a:highlight>
                <a:latin typeface="Consolas" panose="020B0609020204030204" pitchFamily="49" charset="0"/>
              </a:rPr>
              <a:t>RETURN</a:t>
            </a:r>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UNION</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ROW</a:t>
            </a:r>
            <a:r>
              <a:rPr lang="en-GB" sz="800" b="0" dirty="0">
                <a:solidFill>
                  <a:srgbClr val="000000"/>
                </a:solidFill>
                <a:effectLst/>
                <a:highlight>
                  <a:srgbClr val="FFFFFF"/>
                </a:highlight>
                <a:latin typeface="Consolas" panose="020B0609020204030204" pitchFamily="49" charset="0"/>
              </a:rPr>
              <a:t>(</a:t>
            </a:r>
            <a:r>
              <a:rPr lang="en-GB" sz="800" b="0" dirty="0">
                <a:solidFill>
                  <a:srgbClr val="A31515"/>
                </a:solidFill>
                <a:effectLst/>
                <a:highlight>
                  <a:srgbClr val="FFFFFF"/>
                </a:highlight>
                <a:latin typeface="Consolas" panose="020B0609020204030204" pitchFamily="49" charset="0"/>
              </a:rPr>
              <a:t>"Col </a:t>
            </a:r>
            <a:r>
              <a:rPr lang="en-GB" sz="800" b="0" dirty="0" err="1">
                <a:solidFill>
                  <a:srgbClr val="A31515"/>
                </a:solidFill>
                <a:effectLst/>
                <a:highlight>
                  <a:srgbClr val="FFFFFF"/>
                </a:highlight>
                <a:latin typeface="Consolas" panose="020B0609020204030204" pitchFamily="49" charset="0"/>
              </a:rPr>
              <a:t>Header"</a:t>
            </a:r>
            <a:r>
              <a:rPr lang="en-GB" sz="800" b="0" dirty="0" err="1">
                <a:solidFill>
                  <a:srgbClr val="000000"/>
                </a:solidFill>
                <a:effectLst/>
                <a:highlight>
                  <a:srgbClr val="FFFFFF"/>
                </a:highlight>
                <a:latin typeface="Consolas" panose="020B0609020204030204" pitchFamily="49" charset="0"/>
              </a:rPr>
              <a:t>,</a:t>
            </a:r>
            <a:r>
              <a:rPr lang="en-GB" sz="800" b="0" dirty="0" err="1">
                <a:solidFill>
                  <a:srgbClr val="A31515"/>
                </a:solidFill>
                <a:effectLst/>
                <a:highlight>
                  <a:srgbClr val="FFFFFF"/>
                </a:highlight>
                <a:latin typeface="Consolas" panose="020B0609020204030204" pitchFamily="49" charset="0"/>
              </a:rPr>
              <a:t>"BM</a:t>
            </a:r>
            <a:r>
              <a:rPr lang="en-GB" sz="800" b="0" dirty="0">
                <a:solidFill>
                  <a:srgbClr val="A31515"/>
                </a:solidFill>
                <a:effectLst/>
                <a:highlight>
                  <a:srgbClr val="FFFFFF"/>
                </a:highlight>
                <a:latin typeface="Consolas" panose="020B0609020204030204" pitchFamily="49" charset="0"/>
              </a:rPr>
              <a:t>"</a:t>
            </a:r>
            <a:r>
              <a:rPr lang="en-GB" sz="800" b="0" dirty="0">
                <a:solidFill>
                  <a:srgbClr val="000000"/>
                </a:solidFill>
                <a:effectLst/>
                <a:highlight>
                  <a:srgbClr val="FFFFFF"/>
                </a:highlight>
                <a:latin typeface="Consolas" panose="020B0609020204030204" pitchFamily="49" charset="0"/>
              </a:rPr>
              <a:t>),    </a:t>
            </a:r>
            <a:r>
              <a:rPr lang="en-GB" sz="800" b="0" dirty="0">
                <a:solidFill>
                  <a:srgbClr val="3165BB"/>
                </a:solidFill>
                <a:effectLst/>
                <a:highlight>
                  <a:srgbClr val="FFFFFF"/>
                </a:highlight>
                <a:latin typeface="Consolas" panose="020B0609020204030204" pitchFamily="49" charset="0"/>
              </a:rPr>
              <a:t>ROW</a:t>
            </a:r>
            <a:r>
              <a:rPr lang="en-GB" sz="800" b="0" dirty="0">
                <a:solidFill>
                  <a:srgbClr val="000000"/>
                </a:solidFill>
                <a:effectLst/>
                <a:highlight>
                  <a:srgbClr val="FFFFFF"/>
                </a:highlight>
                <a:latin typeface="Consolas" panose="020B0609020204030204" pitchFamily="49" charset="0"/>
              </a:rPr>
              <a:t>(</a:t>
            </a:r>
            <a:r>
              <a:rPr lang="en-GB" sz="800" b="0" dirty="0">
                <a:solidFill>
                  <a:srgbClr val="A31515"/>
                </a:solidFill>
                <a:effectLst/>
                <a:highlight>
                  <a:srgbClr val="FFFFFF"/>
                </a:highlight>
                <a:latin typeface="Consolas" panose="020B0609020204030204" pitchFamily="49" charset="0"/>
              </a:rPr>
              <a:t>"Col Header"</a:t>
            </a:r>
            <a:r>
              <a:rPr lang="en-GB" sz="800" b="0" dirty="0">
                <a:solidFill>
                  <a:srgbClr val="000000"/>
                </a:solidFill>
                <a:effectLst/>
                <a:highlight>
                  <a:srgbClr val="FFFFFF"/>
                </a:highlight>
                <a:latin typeface="Consolas" panose="020B0609020204030204" pitchFamily="49" charset="0"/>
              </a:rPr>
              <a:t>,</a:t>
            </a:r>
            <a:r>
              <a:rPr lang="en-GB" sz="800" b="0" dirty="0">
                <a:solidFill>
                  <a:srgbClr val="A31515"/>
                </a:solidFill>
                <a:effectLst/>
                <a:highlight>
                  <a:srgbClr val="FFFFFF"/>
                </a:highlight>
                <a:latin typeface="Consolas" panose="020B0609020204030204" pitchFamily="49" charset="0"/>
              </a:rPr>
              <a:t>"</a:t>
            </a:r>
            <a:r>
              <a:rPr lang="en-GB" sz="800" b="0" dirty="0" err="1">
                <a:solidFill>
                  <a:srgbClr val="A31515"/>
                </a:solidFill>
                <a:effectLst/>
                <a:highlight>
                  <a:srgbClr val="FFFFFF"/>
                </a:highlight>
                <a:latin typeface="Consolas" panose="020B0609020204030204" pitchFamily="49" charset="0"/>
              </a:rPr>
              <a:t>Chg</a:t>
            </a:r>
            <a:r>
              <a:rPr lang="en-GB" sz="800" b="0" dirty="0">
                <a:solidFill>
                  <a:srgbClr val="A31515"/>
                </a:solidFill>
                <a:effectLst/>
                <a:highlight>
                  <a:srgbClr val="FFFFFF"/>
                </a:highlight>
                <a:latin typeface="Consolas" panose="020B0609020204030204" pitchFamily="49" charset="0"/>
              </a:rPr>
              <a:t>"</a:t>
            </a:r>
            <a:r>
              <a:rPr lang="en-GB" sz="800" b="0" dirty="0">
                <a:solidFill>
                  <a:srgbClr val="000000"/>
                </a:solidFill>
                <a:effectLst/>
                <a:highlight>
                  <a:srgbClr val="FFFFFF"/>
                </a:highlight>
                <a:latin typeface="Consolas" panose="020B0609020204030204" pitchFamily="49" charset="0"/>
              </a:rPr>
              <a:t>),</a:t>
            </a:r>
            <a:r>
              <a:rPr lang="en-GB" sz="800" b="0" dirty="0">
                <a:solidFill>
                  <a:srgbClr val="3165BB"/>
                </a:solidFill>
                <a:effectLst/>
                <a:highlight>
                  <a:srgbClr val="FFFFFF"/>
                </a:highlight>
                <a:latin typeface="Consolas" panose="020B0609020204030204" pitchFamily="49" charset="0"/>
              </a:rPr>
              <a:t>ROW</a:t>
            </a:r>
            <a:r>
              <a:rPr lang="en-GB" sz="800" b="0" dirty="0">
                <a:solidFill>
                  <a:srgbClr val="000000"/>
                </a:solidFill>
                <a:effectLst/>
                <a:highlight>
                  <a:srgbClr val="FFFFFF"/>
                </a:highlight>
                <a:latin typeface="Consolas" panose="020B0609020204030204" pitchFamily="49" charset="0"/>
              </a:rPr>
              <a:t>(</a:t>
            </a:r>
            <a:r>
              <a:rPr lang="en-GB" sz="800" b="0" dirty="0">
                <a:solidFill>
                  <a:srgbClr val="A31515"/>
                </a:solidFill>
                <a:effectLst/>
                <a:highlight>
                  <a:srgbClr val="FFFFFF"/>
                </a:highlight>
                <a:latin typeface="Consolas" panose="020B0609020204030204" pitchFamily="49" charset="0"/>
              </a:rPr>
              <a:t>"Col Header"</a:t>
            </a:r>
            <a:r>
              <a:rPr lang="en-GB" sz="800" b="0" dirty="0">
                <a:solidFill>
                  <a:srgbClr val="000000"/>
                </a:solidFill>
                <a:effectLst/>
                <a:highlight>
                  <a:srgbClr val="FFFFFF"/>
                </a:highlight>
                <a:latin typeface="Consolas" panose="020B0609020204030204" pitchFamily="49" charset="0"/>
              </a:rPr>
              <a:t>,</a:t>
            </a:r>
            <a:r>
              <a:rPr lang="en-GB" sz="800" b="0" dirty="0">
                <a:solidFill>
                  <a:srgbClr val="A31515"/>
                </a:solidFill>
                <a:effectLst/>
                <a:highlight>
                  <a:srgbClr val="FFFFFF"/>
                </a:highlight>
                <a:latin typeface="Consolas" panose="020B0609020204030204" pitchFamily="49" charset="0"/>
              </a:rPr>
              <a:t>"</a:t>
            </a:r>
            <a:r>
              <a:rPr lang="en-GB" sz="800" b="0" dirty="0" err="1">
                <a:solidFill>
                  <a:srgbClr val="A31515"/>
                </a:solidFill>
                <a:effectLst/>
                <a:highlight>
                  <a:srgbClr val="FFFFFF"/>
                </a:highlight>
                <a:latin typeface="Consolas" panose="020B0609020204030204" pitchFamily="49" charset="0"/>
              </a:rPr>
              <a:t>Chg</a:t>
            </a:r>
            <a:r>
              <a:rPr lang="en-GB" sz="800" b="0" dirty="0">
                <a:solidFill>
                  <a:srgbClr val="A31515"/>
                </a:solidFill>
                <a:effectLst/>
                <a:highlight>
                  <a:srgbClr val="FFFFFF"/>
                </a:highlight>
                <a:latin typeface="Consolas" panose="020B0609020204030204" pitchFamily="49" charset="0"/>
              </a:rPr>
              <a:t> %"</a:t>
            </a:r>
            <a:r>
              <a:rPr lang="en-GB" sz="800" b="0" dirty="0">
                <a:solidFill>
                  <a:srgbClr val="000000"/>
                </a:solidFill>
                <a:effectLst/>
                <a:highlight>
                  <a:srgbClr val="FFFFFF"/>
                </a:highlight>
                <a:latin typeface="Consolas" panose="020B0609020204030204" pitchFamily="49" charset="0"/>
              </a:rPr>
              <a:t>),x)</a:t>
            </a:r>
          </a:p>
          <a:p>
            <a:pPr marL="171450" indent="-171450">
              <a:buFont typeface="Arial" panose="020B0604020202020204" pitchFamily="34" charset="0"/>
              <a:buChar char="•"/>
            </a:pPr>
            <a:r>
              <a:rPr lang="en-GB" sz="800" b="0" dirty="0" err="1">
                <a:solidFill>
                  <a:srgbClr val="000000"/>
                </a:solidFill>
                <a:effectLst/>
                <a:highlight>
                  <a:srgbClr val="FFFFFF"/>
                </a:highlight>
                <a:latin typeface="Consolas" panose="020B0609020204030204" pitchFamily="49" charset="0"/>
              </a:rPr>
              <a:t>sub_zone</a:t>
            </a:r>
            <a:r>
              <a:rPr lang="en-GB" sz="800" b="0" dirty="0">
                <a:solidFill>
                  <a:srgbClr val="000000"/>
                </a:solidFill>
                <a:effectLst/>
                <a:highlight>
                  <a:srgbClr val="FFFFFF"/>
                </a:highlight>
                <a:latin typeface="Consolas" panose="020B0609020204030204" pitchFamily="49" charset="0"/>
              </a:rPr>
              <a:t> = </a:t>
            </a:r>
            <a:r>
              <a:rPr lang="en-GB" sz="800" b="0" dirty="0">
                <a:solidFill>
                  <a:srgbClr val="3165BB"/>
                </a:solidFill>
                <a:effectLst/>
                <a:highlight>
                  <a:srgbClr val="FFFFFF"/>
                </a:highlight>
                <a:latin typeface="Consolas" panose="020B0609020204030204" pitchFamily="49" charset="0"/>
              </a:rPr>
              <a:t>ALLNOBLANKROW</a:t>
            </a:r>
            <a:r>
              <a:rPr lang="en-GB" sz="800" b="0" dirty="0">
                <a:solidFill>
                  <a:srgbClr val="00000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dim_market</a:t>
            </a:r>
            <a:r>
              <a:rPr lang="en-GB" sz="800" b="0" dirty="0">
                <a:solidFill>
                  <a:srgbClr val="001080"/>
                </a:solidFill>
                <a:effectLst/>
                <a:highlight>
                  <a:srgbClr val="FFFFFF"/>
                </a:highlight>
                <a:latin typeface="Consolas" panose="020B0609020204030204" pitchFamily="49" charset="0"/>
              </a:rPr>
              <a:t>[</a:t>
            </a:r>
            <a:r>
              <a:rPr lang="en-GB" sz="800" b="0" dirty="0" err="1">
                <a:solidFill>
                  <a:srgbClr val="001080"/>
                </a:solidFill>
                <a:effectLst/>
                <a:highlight>
                  <a:srgbClr val="FFFFFF"/>
                </a:highlight>
                <a:latin typeface="Consolas" panose="020B0609020204030204" pitchFamily="49" charset="0"/>
              </a:rPr>
              <a:t>sub_zone</a:t>
            </a:r>
            <a:r>
              <a:rPr lang="en-GB" sz="800" b="0" dirty="0">
                <a:solidFill>
                  <a:srgbClr val="001080"/>
                </a:solidFill>
                <a:effectLst/>
                <a:highlight>
                  <a:srgbClr val="FFFFFF"/>
                </a:highlight>
                <a:latin typeface="Consolas" panose="020B0609020204030204" pitchFamily="49" charset="0"/>
              </a:rPr>
              <a:t>]</a:t>
            </a:r>
            <a:r>
              <a:rPr lang="en-GB"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a:solidFill>
                  <a:srgbClr val="000000"/>
                </a:solidFill>
                <a:effectLst/>
                <a:highlight>
                  <a:srgbClr val="FFFFFF"/>
                </a:highlight>
                <a:latin typeface="Consolas" panose="020B0609020204030204" pitchFamily="49" charset="0"/>
              </a:rPr>
              <a:t>Target Gap Tolerances = </a:t>
            </a:r>
            <a:r>
              <a:rPr lang="en-IN" sz="800" b="0" dirty="0">
                <a:solidFill>
                  <a:srgbClr val="3165BB"/>
                </a:solidFill>
                <a:effectLst/>
                <a:highlight>
                  <a:srgbClr val="FFFFFF"/>
                </a:highlight>
                <a:latin typeface="Consolas" panose="020B0609020204030204" pitchFamily="49" charset="0"/>
              </a:rPr>
              <a:t>GENERATESERIES</a:t>
            </a:r>
            <a:r>
              <a:rPr lang="en-IN" sz="800" b="0" dirty="0">
                <a:solidFill>
                  <a:srgbClr val="000000"/>
                </a:solidFill>
                <a:effectLst/>
                <a:highlight>
                  <a:srgbClr val="FFFFFF"/>
                </a:highlight>
                <a:latin typeface="Consolas" panose="020B0609020204030204" pitchFamily="49" charset="0"/>
              </a:rPr>
              <a:t>(</a:t>
            </a:r>
            <a:r>
              <a:rPr lang="en-IN" sz="800" b="0" dirty="0">
                <a:solidFill>
                  <a:srgbClr val="098658"/>
                </a:solidFill>
                <a:effectLst/>
                <a:highlight>
                  <a:srgbClr val="FFFFFF"/>
                </a:highlight>
                <a:latin typeface="Consolas" panose="020B0609020204030204" pitchFamily="49" charset="0"/>
              </a:rPr>
              <a:t>0</a:t>
            </a:r>
            <a:r>
              <a:rPr lang="en-IN" sz="800" b="0" dirty="0">
                <a:solidFill>
                  <a:srgbClr val="000000"/>
                </a:solidFill>
                <a:effectLst/>
                <a:highlight>
                  <a:srgbClr val="FFFFFF"/>
                </a:highlight>
                <a:latin typeface="Consolas" panose="020B0609020204030204" pitchFamily="49" charset="0"/>
              </a:rPr>
              <a:t>, </a:t>
            </a:r>
            <a:r>
              <a:rPr lang="en-IN" sz="800" b="0" dirty="0">
                <a:solidFill>
                  <a:srgbClr val="098658"/>
                </a:solidFill>
                <a:effectLst/>
                <a:highlight>
                  <a:srgbClr val="FFFFFF"/>
                </a:highlight>
                <a:latin typeface="Consolas" panose="020B0609020204030204" pitchFamily="49" charset="0"/>
              </a:rPr>
              <a:t>0.2</a:t>
            </a:r>
            <a:r>
              <a:rPr lang="en-IN" sz="800" b="0" dirty="0">
                <a:solidFill>
                  <a:srgbClr val="000000"/>
                </a:solidFill>
                <a:effectLst/>
                <a:highlight>
                  <a:srgbClr val="FFFFFF"/>
                </a:highlight>
                <a:latin typeface="Consolas" panose="020B0609020204030204" pitchFamily="49" charset="0"/>
              </a:rPr>
              <a:t>, </a:t>
            </a:r>
            <a:r>
              <a:rPr lang="en-IN" sz="800" b="0" dirty="0">
                <a:solidFill>
                  <a:srgbClr val="098658"/>
                </a:solidFill>
                <a:effectLst/>
                <a:highlight>
                  <a:srgbClr val="FFFFFF"/>
                </a:highlight>
                <a:latin typeface="Consolas" panose="020B0609020204030204" pitchFamily="49" charset="0"/>
              </a:rPr>
              <a:t>0.01</a:t>
            </a:r>
            <a:r>
              <a:rPr lang="en-IN" sz="800" b="0" dirty="0">
                <a:solidFill>
                  <a:srgbClr val="000000"/>
                </a:solidFill>
                <a:effectLst/>
                <a:highlight>
                  <a:srgbClr val="FFFFFF"/>
                </a:highlight>
                <a:latin typeface="Consolas" panose="020B0609020204030204" pitchFamily="49" charset="0"/>
              </a:rPr>
              <a:t>)</a:t>
            </a:r>
          </a:p>
          <a:p>
            <a:pPr marL="171450" indent="-171450">
              <a:buFont typeface="Arial" panose="020B0604020202020204" pitchFamily="34" charset="0"/>
              <a:buChar char="•"/>
            </a:pPr>
            <a:r>
              <a:rPr lang="en-IN" sz="800" b="0" dirty="0" err="1">
                <a:solidFill>
                  <a:srgbClr val="000000"/>
                </a:solidFill>
                <a:effectLst/>
                <a:highlight>
                  <a:srgbClr val="FFFFFF"/>
                </a:highlight>
                <a:latin typeface="Consolas" panose="020B0609020204030204" pitchFamily="49" charset="0"/>
              </a:rPr>
              <a:t>fy_desc</a:t>
            </a:r>
            <a:r>
              <a:rPr lang="en-IN" sz="800" b="0" dirty="0">
                <a:solidFill>
                  <a:srgbClr val="000000"/>
                </a:solidFill>
                <a:effectLst/>
                <a:highlight>
                  <a:srgbClr val="FFFFFF"/>
                </a:highlight>
                <a:latin typeface="Consolas" panose="020B0609020204030204" pitchFamily="49" charset="0"/>
              </a:rPr>
              <a:t> = </a:t>
            </a:r>
            <a:r>
              <a:rPr lang="en-IN" sz="800" b="0" dirty="0">
                <a:solidFill>
                  <a:srgbClr val="0000FF"/>
                </a:solidFill>
                <a:effectLst/>
                <a:highlight>
                  <a:srgbClr val="FFFFFF"/>
                </a:highlight>
                <a:latin typeface="Consolas" panose="020B0609020204030204" pitchFamily="49" charset="0"/>
              </a:rPr>
              <a:t>var</a:t>
            </a:r>
            <a:r>
              <a:rPr lang="en-IN" sz="800" b="0" dirty="0">
                <a:solidFill>
                  <a:srgbClr val="000000"/>
                </a:solidFill>
                <a:effectLst/>
                <a:highlight>
                  <a:srgbClr val="FFFFFF"/>
                </a:highlight>
                <a:latin typeface="Consolas" panose="020B0609020204030204" pitchFamily="49" charset="0"/>
              </a:rPr>
              <a:t> MAXDATE= </a:t>
            </a:r>
            <a:r>
              <a:rPr lang="en-IN" sz="800" b="0" dirty="0">
                <a:solidFill>
                  <a:srgbClr val="3165BB"/>
                </a:solidFill>
                <a:effectLst/>
                <a:highlight>
                  <a:srgbClr val="FFFFFF"/>
                </a:highlight>
                <a:latin typeface="Consolas" panose="020B0609020204030204" pitchFamily="49" charset="0"/>
              </a:rPr>
              <a:t>CALCULATE</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MAX</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fiscal_year</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fiscal_year</a:t>
            </a:r>
            <a:r>
              <a:rPr lang="en-IN" sz="800" b="0" dirty="0">
                <a:solidFill>
                  <a:srgbClr val="000000"/>
                </a:solidFill>
                <a:effectLst/>
                <a:highlight>
                  <a:srgbClr val="FFFFFF"/>
                </a:highlight>
                <a:latin typeface="Consolas" panose="020B0609020204030204" pitchFamily="49" charset="0"/>
              </a:rPr>
              <a:t>]),</a:t>
            </a:r>
            <a:r>
              <a:rPr lang="en-IN" sz="800" b="0" dirty="0">
                <a:solidFill>
                  <a:srgbClr val="3165BB"/>
                </a:solidFill>
                <a:effectLst/>
                <a:highlight>
                  <a:srgbClr val="FFFFFF"/>
                </a:highlight>
                <a:latin typeface="Consolas" panose="020B0609020204030204" pitchFamily="49" charset="0"/>
              </a:rPr>
              <a:t>ALL</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fiscal_year</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fiscal_year</a:t>
            </a:r>
            <a:r>
              <a:rPr lang="en-IN" sz="800" b="0" dirty="0">
                <a:solidFill>
                  <a:srgbClr val="000000"/>
                </a:solidFill>
                <a:effectLst/>
                <a:highlight>
                  <a:srgbClr val="FFFFFF"/>
                </a:highlight>
                <a:latin typeface="Consolas" panose="020B0609020204030204" pitchFamily="49" charset="0"/>
              </a:rPr>
              <a:t>]))</a:t>
            </a:r>
          </a:p>
          <a:p>
            <a:r>
              <a:rPr lang="en-IN" sz="800" b="0" dirty="0">
                <a:solidFill>
                  <a:srgbClr val="0000FF"/>
                </a:solidFill>
                <a:effectLst/>
                <a:highlight>
                  <a:srgbClr val="FFFFFF"/>
                </a:highlight>
                <a:latin typeface="Consolas" panose="020B0609020204030204" pitchFamily="49" charset="0"/>
              </a:rPr>
              <a:t>   RETURN  </a:t>
            </a:r>
            <a:r>
              <a:rPr lang="en-IN" sz="800" b="0" dirty="0">
                <a:solidFill>
                  <a:srgbClr val="3165BB"/>
                </a:solidFill>
                <a:effectLst/>
                <a:highlight>
                  <a:srgbClr val="FFFFFF"/>
                </a:highlight>
                <a:latin typeface="Consolas" panose="020B0609020204030204" pitchFamily="49" charset="0"/>
              </a:rPr>
              <a:t>IF</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fiscal_year</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fiscal_year</a:t>
            </a:r>
            <a:r>
              <a:rPr lang="en-IN" sz="800" b="0" dirty="0">
                <a:solidFill>
                  <a:srgbClr val="000000"/>
                </a:solidFill>
                <a:effectLst/>
                <a:highlight>
                  <a:srgbClr val="FFFFFF"/>
                </a:highlight>
                <a:latin typeface="Consolas" panose="020B0609020204030204" pitchFamily="49" charset="0"/>
              </a:rPr>
              <a:t>]=MAXDATE,MAXDATE &amp; </a:t>
            </a:r>
            <a:r>
              <a:rPr lang="en-IN" sz="800" b="0" dirty="0">
                <a:solidFill>
                  <a:srgbClr val="A31515"/>
                </a:solidFill>
                <a:effectLst/>
                <a:highlight>
                  <a:srgbClr val="FFFFFF"/>
                </a:highlight>
                <a:latin typeface="Consolas" panose="020B0609020204030204" pitchFamily="49" charset="0"/>
              </a:rPr>
              <a:t>" Est"</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fiscal_year</a:t>
            </a:r>
            <a:r>
              <a:rPr lang="en-IN" sz="800" b="0" dirty="0">
                <a:solidFill>
                  <a:srgbClr val="000000"/>
                </a:solidFill>
                <a:effectLst/>
                <a:highlight>
                  <a:srgbClr val="FFFFFF"/>
                </a:highlight>
                <a:latin typeface="Consolas" panose="020B0609020204030204" pitchFamily="49" charset="0"/>
              </a:rPr>
              <a:t>[</a:t>
            </a:r>
            <a:r>
              <a:rPr lang="en-IN" sz="800" b="0" dirty="0" err="1">
                <a:solidFill>
                  <a:srgbClr val="000000"/>
                </a:solidFill>
                <a:effectLst/>
                <a:highlight>
                  <a:srgbClr val="FFFFFF"/>
                </a:highlight>
                <a:latin typeface="Consolas" panose="020B0609020204030204" pitchFamily="49" charset="0"/>
              </a:rPr>
              <a:t>fiscal_year</a:t>
            </a:r>
            <a:r>
              <a:rPr lang="en-IN" sz="800" b="0" dirty="0">
                <a:solidFill>
                  <a:srgbClr val="000000"/>
                </a:solidFill>
                <a:effectLst/>
                <a:highlight>
                  <a:srgbClr val="FFFFFF"/>
                </a:highlight>
                <a:latin typeface="Consolas" panose="020B0609020204030204" pitchFamily="49" charset="0"/>
              </a:rPr>
              <a:t>])</a:t>
            </a:r>
          </a:p>
          <a:p>
            <a:r>
              <a:rPr lang="en-IN" sz="1000" b="1" dirty="0">
                <a:solidFill>
                  <a:srgbClr val="000000"/>
                </a:solidFill>
                <a:highlight>
                  <a:srgbClr val="FFFFFF"/>
                </a:highlight>
                <a:latin typeface="Consolas" panose="020B0609020204030204" pitchFamily="49" charset="0"/>
              </a:rPr>
              <a:t>Power Query Table and Column </a:t>
            </a:r>
          </a:p>
          <a:p>
            <a:pPr marL="171450" indent="-171450">
              <a:buFont typeface="Arial" panose="020B0604020202020204" pitchFamily="34" charset="0"/>
              <a:buChar char="•"/>
            </a:pPr>
            <a:r>
              <a:rPr lang="en-IN" sz="800" dirty="0">
                <a:solidFill>
                  <a:srgbClr val="000000"/>
                </a:solidFill>
                <a:effectLst/>
                <a:highlight>
                  <a:srgbClr val="FFFFFF"/>
                </a:highlight>
                <a:latin typeface="Consolas" panose="020B0609020204030204" pitchFamily="49" charset="0"/>
              </a:rPr>
              <a:t>= {</a:t>
            </a:r>
            <a:r>
              <a:rPr lang="en-IN" sz="800" dirty="0" err="1">
                <a:solidFill>
                  <a:srgbClr val="000000"/>
                </a:solidFill>
                <a:effectLst/>
                <a:highlight>
                  <a:srgbClr val="FFFFFF"/>
                </a:highlight>
                <a:latin typeface="Consolas" panose="020B0609020204030204" pitchFamily="49" charset="0"/>
              </a:rPr>
              <a:t>Number.From</a:t>
            </a:r>
            <a:r>
              <a:rPr lang="en-IN" sz="800" dirty="0">
                <a:solidFill>
                  <a:srgbClr val="000000"/>
                </a:solidFill>
                <a:effectLst/>
                <a:highlight>
                  <a:srgbClr val="FFFFFF"/>
                </a:highlight>
                <a:latin typeface="Consolas" panose="020B0609020204030204" pitchFamily="49" charset="0"/>
              </a:rPr>
              <a:t>(#date(2017,9,1))..Number.From(#date(2022,12,31))} List to table</a:t>
            </a:r>
          </a:p>
          <a:p>
            <a:pPr marL="171450" indent="-171450">
              <a:buFont typeface="Arial" panose="020B0604020202020204" pitchFamily="34" charset="0"/>
              <a:buChar char="•"/>
            </a:pPr>
            <a:r>
              <a:rPr lang="en-IN" sz="800" dirty="0">
                <a:solidFill>
                  <a:srgbClr val="000000"/>
                </a:solidFill>
                <a:highlight>
                  <a:srgbClr val="FFFFFF"/>
                </a:highlight>
                <a:latin typeface="Consolas" panose="020B0609020204030204" pitchFamily="49" charset="0"/>
              </a:rPr>
              <a:t>Insert start month: = </a:t>
            </a:r>
            <a:r>
              <a:rPr lang="en-IN" sz="800" dirty="0" err="1">
                <a:solidFill>
                  <a:srgbClr val="000000"/>
                </a:solidFill>
                <a:highlight>
                  <a:srgbClr val="FFFFFF"/>
                </a:highlight>
                <a:latin typeface="Consolas" panose="020B0609020204030204" pitchFamily="49" charset="0"/>
              </a:rPr>
              <a:t>Table.AddColumn</a:t>
            </a:r>
            <a:r>
              <a:rPr lang="en-IN" sz="800" dirty="0">
                <a:solidFill>
                  <a:srgbClr val="000000"/>
                </a:solidFill>
                <a:highlight>
                  <a:srgbClr val="FFFFFF"/>
                </a:highlight>
                <a:latin typeface="Consolas" panose="020B0609020204030204" pitchFamily="49" charset="0"/>
              </a:rPr>
              <a:t>(#"Renamed Columns", "Start of Month", each </a:t>
            </a:r>
            <a:r>
              <a:rPr lang="en-IN" sz="800" dirty="0" err="1">
                <a:solidFill>
                  <a:srgbClr val="000000"/>
                </a:solidFill>
                <a:highlight>
                  <a:srgbClr val="FFFFFF"/>
                </a:highlight>
                <a:latin typeface="Consolas" panose="020B0609020204030204" pitchFamily="49" charset="0"/>
              </a:rPr>
              <a:t>Date.StartOfMonth</a:t>
            </a:r>
            <a:r>
              <a:rPr lang="en-IN" sz="800" dirty="0">
                <a:solidFill>
                  <a:srgbClr val="000000"/>
                </a:solidFill>
                <a:highlight>
                  <a:srgbClr val="FFFFFF"/>
                </a:highlight>
                <a:latin typeface="Consolas" panose="020B0609020204030204" pitchFamily="49" charset="0"/>
              </a:rPr>
              <a:t>([date]), type date)</a:t>
            </a:r>
          </a:p>
          <a:p>
            <a:pPr marL="171450" indent="-171450">
              <a:buFont typeface="Arial" panose="020B0604020202020204" pitchFamily="34" charset="0"/>
              <a:buChar char="•"/>
            </a:pPr>
            <a:r>
              <a:rPr lang="en-IN" sz="800" dirty="0">
                <a:solidFill>
                  <a:srgbClr val="000000"/>
                </a:solidFill>
                <a:effectLst/>
                <a:highlight>
                  <a:srgbClr val="FFFFFF"/>
                </a:highlight>
                <a:latin typeface="Consolas" panose="020B0609020204030204" pitchFamily="49" charset="0"/>
              </a:rPr>
              <a:t>Custom column</a:t>
            </a:r>
            <a:r>
              <a:rPr lang="en-IN" sz="800" dirty="0">
                <a:solidFill>
                  <a:srgbClr val="000000"/>
                </a:solidFill>
                <a:highlight>
                  <a:srgbClr val="FFFFFF"/>
                </a:highlight>
                <a:latin typeface="Consolas" panose="020B0609020204030204" pitchFamily="49" charset="0"/>
              </a:rPr>
              <a:t>: = </a:t>
            </a:r>
            <a:r>
              <a:rPr lang="en-IN" sz="800" dirty="0" err="1">
                <a:solidFill>
                  <a:srgbClr val="000000"/>
                </a:solidFill>
                <a:highlight>
                  <a:srgbClr val="FFFFFF"/>
                </a:highlight>
                <a:latin typeface="Consolas" panose="020B0609020204030204" pitchFamily="49" charset="0"/>
              </a:rPr>
              <a:t>Table.AddColumn</a:t>
            </a:r>
            <a:r>
              <a:rPr lang="en-IN" sz="800" dirty="0">
                <a:solidFill>
                  <a:srgbClr val="000000"/>
                </a:solidFill>
                <a:highlight>
                  <a:srgbClr val="FFFFFF"/>
                </a:highlight>
                <a:latin typeface="Consolas" panose="020B0609020204030204" pitchFamily="49" charset="0"/>
              </a:rPr>
              <a:t>(#"Renamed Columns1", "</a:t>
            </a:r>
            <a:r>
              <a:rPr lang="en-IN" sz="800" dirty="0" err="1">
                <a:solidFill>
                  <a:srgbClr val="000000"/>
                </a:solidFill>
                <a:highlight>
                  <a:srgbClr val="FFFFFF"/>
                </a:highlight>
                <a:latin typeface="Consolas" panose="020B0609020204030204" pitchFamily="49" charset="0"/>
              </a:rPr>
              <a:t>fiscal_year</a:t>
            </a:r>
            <a:r>
              <a:rPr lang="en-IN" sz="800" dirty="0">
                <a:solidFill>
                  <a:srgbClr val="000000"/>
                </a:solidFill>
                <a:highlight>
                  <a:srgbClr val="FFFFFF"/>
                </a:highlight>
                <a:latin typeface="Consolas" panose="020B0609020204030204" pitchFamily="49" charset="0"/>
              </a:rPr>
              <a:t>", each </a:t>
            </a:r>
            <a:r>
              <a:rPr lang="en-IN" sz="800" dirty="0" err="1">
                <a:solidFill>
                  <a:srgbClr val="000000"/>
                </a:solidFill>
                <a:highlight>
                  <a:srgbClr val="FFFFFF"/>
                </a:highlight>
                <a:latin typeface="Consolas" panose="020B0609020204030204" pitchFamily="49" charset="0"/>
              </a:rPr>
              <a:t>Date.Year</a:t>
            </a:r>
            <a:r>
              <a:rPr lang="en-IN" sz="800" dirty="0">
                <a:solidFill>
                  <a:srgbClr val="000000"/>
                </a:solidFill>
                <a:highlight>
                  <a:srgbClr val="FFFFFF"/>
                </a:highlight>
                <a:latin typeface="Consolas" panose="020B0609020204030204" pitchFamily="49" charset="0"/>
              </a:rPr>
              <a:t>(</a:t>
            </a:r>
            <a:r>
              <a:rPr lang="en-IN" sz="800" dirty="0" err="1">
                <a:solidFill>
                  <a:srgbClr val="000000"/>
                </a:solidFill>
                <a:highlight>
                  <a:srgbClr val="FFFFFF"/>
                </a:highlight>
                <a:latin typeface="Consolas" panose="020B0609020204030204" pitchFamily="49" charset="0"/>
              </a:rPr>
              <a:t>Date.AddMonths</a:t>
            </a:r>
            <a:r>
              <a:rPr lang="en-IN" sz="800" dirty="0">
                <a:solidFill>
                  <a:srgbClr val="000000"/>
                </a:solidFill>
                <a:highlight>
                  <a:srgbClr val="FFFFFF"/>
                </a:highlight>
                <a:latin typeface="Consolas" panose="020B0609020204030204" pitchFamily="49" charset="0"/>
              </a:rPr>
              <a:t>([month],4)))  OR =</a:t>
            </a:r>
            <a:r>
              <a:rPr lang="en-IN" sz="800" dirty="0" err="1">
                <a:solidFill>
                  <a:srgbClr val="000000"/>
                </a:solidFill>
                <a:highlight>
                  <a:srgbClr val="FFFFFF"/>
                </a:highlight>
                <a:latin typeface="Consolas" panose="020B0609020204030204" pitchFamily="49" charset="0"/>
              </a:rPr>
              <a:t>Date.Year</a:t>
            </a:r>
            <a:r>
              <a:rPr lang="en-IN" sz="800" dirty="0">
                <a:solidFill>
                  <a:srgbClr val="000000"/>
                </a:solidFill>
                <a:highlight>
                  <a:srgbClr val="FFFFFF"/>
                </a:highlight>
                <a:latin typeface="Consolas" panose="020B0609020204030204" pitchFamily="49" charset="0"/>
              </a:rPr>
              <a:t>(</a:t>
            </a:r>
            <a:r>
              <a:rPr lang="en-IN" sz="800" dirty="0" err="1">
                <a:solidFill>
                  <a:srgbClr val="000000"/>
                </a:solidFill>
                <a:highlight>
                  <a:srgbClr val="FFFFFF"/>
                </a:highlight>
                <a:latin typeface="Consolas" panose="020B0609020204030204" pitchFamily="49" charset="0"/>
              </a:rPr>
              <a:t>Date.AddMonths</a:t>
            </a:r>
            <a:r>
              <a:rPr lang="en-IN" sz="800" dirty="0">
                <a:solidFill>
                  <a:srgbClr val="000000"/>
                </a:solidFill>
                <a:highlight>
                  <a:srgbClr val="FFFFFF"/>
                </a:highlight>
                <a:latin typeface="Consolas" panose="020B0609020204030204" pitchFamily="49" charset="0"/>
              </a:rPr>
              <a:t>([month],4))</a:t>
            </a:r>
          </a:p>
          <a:p>
            <a:pPr marL="171450" indent="-171450">
              <a:buFont typeface="Arial" panose="020B0604020202020204" pitchFamily="34" charset="0"/>
              <a:buChar char="•"/>
            </a:pPr>
            <a:r>
              <a:rPr lang="en-IN" sz="800" dirty="0">
                <a:solidFill>
                  <a:srgbClr val="000000"/>
                </a:solidFill>
                <a:effectLst/>
                <a:highlight>
                  <a:srgbClr val="FFFFFF"/>
                </a:highlight>
                <a:latin typeface="Consolas" panose="020B0609020204030204" pitchFamily="49" charset="0"/>
              </a:rPr>
              <a:t>= </a:t>
            </a:r>
            <a:r>
              <a:rPr lang="en-IN" sz="800" dirty="0" err="1">
                <a:solidFill>
                  <a:srgbClr val="000000"/>
                </a:solidFill>
                <a:effectLst/>
                <a:highlight>
                  <a:srgbClr val="FFFFFF"/>
                </a:highlight>
                <a:latin typeface="Consolas" panose="020B0609020204030204" pitchFamily="49" charset="0"/>
              </a:rPr>
              <a:t>Table.SelectRows</a:t>
            </a:r>
            <a:r>
              <a:rPr lang="en-IN" sz="800" dirty="0">
                <a:solidFill>
                  <a:srgbClr val="000000"/>
                </a:solidFill>
                <a:effectLst/>
                <a:highlight>
                  <a:srgbClr val="FFFFFF"/>
                </a:highlight>
                <a:latin typeface="Consolas" panose="020B0609020204030204" pitchFamily="49" charset="0"/>
              </a:rPr>
              <a:t>(#"Changed Type1", each ([</a:t>
            </a:r>
            <a:r>
              <a:rPr lang="en-IN" sz="800" dirty="0" err="1">
                <a:solidFill>
                  <a:srgbClr val="000000"/>
                </a:solidFill>
                <a:effectLst/>
                <a:highlight>
                  <a:srgbClr val="FFFFFF"/>
                </a:highlight>
                <a:latin typeface="Consolas" panose="020B0609020204030204" pitchFamily="49" charset="0"/>
              </a:rPr>
              <a:t>fiscal_year</a:t>
            </a:r>
            <a:r>
              <a:rPr lang="en-IN" sz="800" dirty="0">
                <a:solidFill>
                  <a:srgbClr val="000000"/>
                </a:solidFill>
                <a:effectLst/>
                <a:highlight>
                  <a:srgbClr val="FFFFFF"/>
                </a:highlight>
                <a:latin typeface="Consolas" panose="020B0609020204030204" pitchFamily="49" charset="0"/>
              </a:rPr>
              <a:t>] &lt;&gt; "2023"))  --not &lt;&gt;</a:t>
            </a:r>
          </a:p>
          <a:p>
            <a:pPr marL="171450" indent="-171450">
              <a:buFont typeface="Arial" panose="020B0604020202020204" pitchFamily="34" charset="0"/>
              <a:buChar char="•"/>
            </a:pPr>
            <a:r>
              <a:rPr lang="en-IN" sz="800" dirty="0">
                <a:solidFill>
                  <a:srgbClr val="000000"/>
                </a:solidFill>
                <a:highlight>
                  <a:srgbClr val="FFFFFF"/>
                </a:highlight>
                <a:latin typeface="Consolas" panose="020B0609020204030204" pitchFamily="49" charset="0"/>
              </a:rPr>
              <a:t>New table </a:t>
            </a:r>
            <a:r>
              <a:rPr lang="en-IN" sz="800" dirty="0" err="1">
                <a:solidFill>
                  <a:srgbClr val="000000"/>
                </a:solidFill>
                <a:highlight>
                  <a:srgbClr val="FFFFFF"/>
                </a:highlight>
                <a:latin typeface="Consolas" panose="020B0609020204030204" pitchFamily="49" charset="0"/>
              </a:rPr>
              <a:t>sourse</a:t>
            </a:r>
            <a:r>
              <a:rPr lang="en-IN" sz="800" dirty="0">
                <a:solidFill>
                  <a:srgbClr val="000000"/>
                </a:solidFill>
                <a:highlight>
                  <a:srgbClr val="FFFFFF"/>
                </a:highlight>
                <a:latin typeface="Consolas" panose="020B0609020204030204" pitchFamily="49" charset="0"/>
              </a:rPr>
              <a:t>: = #table(type table[Report Load Refreshed =datetime],{{</a:t>
            </a:r>
            <a:r>
              <a:rPr lang="en-IN" sz="800" dirty="0" err="1">
                <a:solidFill>
                  <a:srgbClr val="000000"/>
                </a:solidFill>
                <a:highlight>
                  <a:srgbClr val="FFFFFF"/>
                </a:highlight>
                <a:latin typeface="Consolas" panose="020B0609020204030204" pitchFamily="49" charset="0"/>
              </a:rPr>
              <a:t>DateTime.LocalNow</a:t>
            </a:r>
            <a:r>
              <a:rPr lang="en-IN" sz="800" dirty="0">
                <a:solidFill>
                  <a:srgbClr val="000000"/>
                </a:solidFill>
                <a:highlight>
                  <a:srgbClr val="FFFFFF"/>
                </a:highlight>
                <a:latin typeface="Consolas" panose="020B0609020204030204" pitchFamily="49" charset="0"/>
              </a:rPr>
              <a:t>()}})</a:t>
            </a:r>
          </a:p>
          <a:p>
            <a:pPr marL="171450" indent="-171450">
              <a:buFont typeface="Arial" panose="020B0604020202020204" pitchFamily="34" charset="0"/>
              <a:buChar char="•"/>
            </a:pPr>
            <a:r>
              <a:rPr lang="en-IN" sz="800" dirty="0" err="1">
                <a:solidFill>
                  <a:srgbClr val="000000"/>
                </a:solidFill>
                <a:effectLst/>
                <a:highlight>
                  <a:srgbClr val="FFFFFF"/>
                </a:highlight>
                <a:latin typeface="Consolas" panose="020B0609020204030204" pitchFamily="49" charset="0"/>
              </a:rPr>
              <a:t>Gr</a:t>
            </a:r>
            <a:r>
              <a:rPr lang="en-IN" sz="800" dirty="0" err="1">
                <a:solidFill>
                  <a:srgbClr val="000000"/>
                </a:solidFill>
                <a:highlight>
                  <a:srgbClr val="FFFFFF"/>
                </a:highlight>
                <a:latin typeface="Consolas" panose="020B0609020204030204" pitchFamily="49" charset="0"/>
              </a:rPr>
              <a:t>oss_sale_amount</a:t>
            </a:r>
            <a:r>
              <a:rPr lang="en-IN" sz="800" dirty="0">
                <a:solidFill>
                  <a:srgbClr val="000000"/>
                </a:solidFill>
                <a:highlight>
                  <a:srgbClr val="FFFFFF"/>
                </a:highlight>
                <a:latin typeface="Consolas" panose="020B0609020204030204" pitchFamily="49" charset="0"/>
              </a:rPr>
              <a:t>:  =[Qty]*[</a:t>
            </a:r>
            <a:r>
              <a:rPr lang="en-IN" sz="800" dirty="0" err="1">
                <a:solidFill>
                  <a:srgbClr val="000000"/>
                </a:solidFill>
                <a:highlight>
                  <a:srgbClr val="FFFFFF"/>
                </a:highlight>
                <a:latin typeface="Consolas" panose="020B0609020204030204" pitchFamily="49" charset="0"/>
              </a:rPr>
              <a:t>gross_price</a:t>
            </a:r>
            <a:r>
              <a:rPr lang="en-IN" sz="800" dirty="0">
                <a:solidFill>
                  <a:srgbClr val="000000"/>
                </a:solidFill>
                <a:highlight>
                  <a:srgbClr val="FFFFFF"/>
                </a:highlight>
                <a:latin typeface="Consolas" panose="020B0609020204030204" pitchFamily="49" charset="0"/>
              </a:rPr>
              <a:t>]  in custom column</a:t>
            </a:r>
          </a:p>
          <a:p>
            <a:pPr marL="171450" indent="-171450">
              <a:buFont typeface="Arial" panose="020B0604020202020204" pitchFamily="34" charset="0"/>
              <a:buChar char="•"/>
            </a:pPr>
            <a:r>
              <a:rPr lang="en-IN" sz="800" dirty="0" err="1">
                <a:solidFill>
                  <a:srgbClr val="000000"/>
                </a:solidFill>
                <a:effectLst/>
                <a:highlight>
                  <a:srgbClr val="FFFFFF"/>
                </a:highlight>
                <a:latin typeface="Consolas" panose="020B0609020204030204" pitchFamily="49" charset="0"/>
              </a:rPr>
              <a:t>pre_invoice_discount_amount</a:t>
            </a:r>
            <a:r>
              <a:rPr lang="en-IN" sz="800" dirty="0">
                <a:solidFill>
                  <a:srgbClr val="000000"/>
                </a:solidFill>
                <a:effectLst/>
                <a:highlight>
                  <a:srgbClr val="FFFFFF"/>
                </a:highlight>
                <a:latin typeface="Consolas" panose="020B0609020204030204" pitchFamily="49" charset="0"/>
              </a:rPr>
              <a:t>: =[</a:t>
            </a:r>
            <a:r>
              <a:rPr lang="en-IN" sz="800" dirty="0" err="1">
                <a:solidFill>
                  <a:srgbClr val="000000"/>
                </a:solidFill>
                <a:effectLst/>
                <a:highlight>
                  <a:srgbClr val="FFFFFF"/>
                </a:highlight>
                <a:latin typeface="Consolas" panose="020B0609020204030204" pitchFamily="49" charset="0"/>
              </a:rPr>
              <a:t>gross_sales_amount</a:t>
            </a:r>
            <a:r>
              <a:rPr lang="en-IN" sz="800" dirty="0">
                <a:solidFill>
                  <a:srgbClr val="000000"/>
                </a:solidFill>
                <a:effectLst/>
                <a:highlight>
                  <a:srgbClr val="FFFFFF"/>
                </a:highlight>
                <a:latin typeface="Consolas" panose="020B0609020204030204" pitchFamily="49" charset="0"/>
              </a:rPr>
              <a:t>]*[</a:t>
            </a:r>
            <a:r>
              <a:rPr lang="en-IN" sz="800" dirty="0" err="1">
                <a:solidFill>
                  <a:srgbClr val="000000"/>
                </a:solidFill>
                <a:effectLst/>
                <a:highlight>
                  <a:srgbClr val="FFFFFF"/>
                </a:highlight>
                <a:latin typeface="Consolas" panose="020B0609020204030204" pitchFamily="49" charset="0"/>
              </a:rPr>
              <a:t>pre_invoice_discount_pct</a:t>
            </a:r>
            <a:r>
              <a:rPr lang="en-IN" sz="800" dirty="0">
                <a:solidFill>
                  <a:srgbClr val="000000"/>
                </a:solidFill>
                <a:effectLst/>
                <a:highlight>
                  <a:srgbClr val="FFFFFF"/>
                </a:highlight>
                <a:latin typeface="Consolas" panose="020B0609020204030204" pitchFamily="49" charset="0"/>
              </a:rPr>
              <a:t>]</a:t>
            </a:r>
            <a:r>
              <a:rPr lang="en-IN" sz="800" dirty="0">
                <a:solidFill>
                  <a:srgbClr val="000000"/>
                </a:solidFill>
                <a:highlight>
                  <a:srgbClr val="FFFFFF"/>
                </a:highlight>
                <a:latin typeface="Consolas" panose="020B0609020204030204" pitchFamily="49" charset="0"/>
              </a:rPr>
              <a:t> in custom column</a:t>
            </a:r>
            <a:endParaRPr lang="en-IN" sz="800" dirty="0">
              <a:solidFill>
                <a:srgbClr val="000000"/>
              </a:solidFill>
              <a:effectLst/>
              <a:highlight>
                <a:srgbClr val="FFFFFF"/>
              </a:highlight>
              <a:latin typeface="Consolas" panose="020B0609020204030204" pitchFamily="49" charset="0"/>
            </a:endParaRPr>
          </a:p>
          <a:p>
            <a:pPr marL="171450" indent="-171450">
              <a:buFont typeface="Arial" panose="020B0604020202020204" pitchFamily="34" charset="0"/>
              <a:buChar char="•"/>
            </a:pPr>
            <a:r>
              <a:rPr lang="en-US" sz="800" dirty="0" err="1"/>
              <a:t>net_invoice_sales_amount</a:t>
            </a:r>
            <a:r>
              <a:rPr lang="en-US" sz="800" dirty="0"/>
              <a:t>:  =</a:t>
            </a:r>
            <a:r>
              <a:rPr lang="en-IN" sz="800" dirty="0"/>
              <a:t> [</a:t>
            </a:r>
            <a:r>
              <a:rPr lang="en-IN" sz="800" dirty="0" err="1"/>
              <a:t>gross_sales_amount</a:t>
            </a:r>
            <a:r>
              <a:rPr lang="en-IN" sz="800" dirty="0"/>
              <a:t>]-[</a:t>
            </a:r>
            <a:r>
              <a:rPr lang="en-IN" sz="800" dirty="0" err="1"/>
              <a:t>pre_invoice_discount_amount</a:t>
            </a:r>
            <a:r>
              <a:rPr lang="en-IN" sz="800" dirty="0"/>
              <a:t>] </a:t>
            </a:r>
            <a:r>
              <a:rPr lang="en-IN" sz="800" dirty="0">
                <a:solidFill>
                  <a:srgbClr val="000000"/>
                </a:solidFill>
                <a:highlight>
                  <a:srgbClr val="FFFFFF"/>
                </a:highlight>
                <a:latin typeface="Consolas" panose="020B0609020204030204" pitchFamily="49" charset="0"/>
              </a:rPr>
              <a:t>in custom column</a:t>
            </a:r>
          </a:p>
          <a:p>
            <a:pPr marL="171450" indent="-171450">
              <a:buFont typeface="Arial" panose="020B0604020202020204" pitchFamily="34" charset="0"/>
              <a:buChar char="•"/>
            </a:pPr>
            <a:r>
              <a:rPr lang="en-IN" sz="800" dirty="0" err="1">
                <a:solidFill>
                  <a:srgbClr val="000000"/>
                </a:solidFill>
                <a:highlight>
                  <a:srgbClr val="FFFFFF"/>
                </a:highlight>
                <a:latin typeface="Consolas" panose="020B0609020204030204" pitchFamily="49" charset="0"/>
              </a:rPr>
              <a:t>LastSalesmonth</a:t>
            </a:r>
            <a:r>
              <a:rPr lang="en-IN" sz="800" dirty="0">
                <a:solidFill>
                  <a:srgbClr val="000000"/>
                </a:solidFill>
                <a:highlight>
                  <a:srgbClr val="FFFFFF"/>
                </a:highlight>
                <a:latin typeface="Consolas" panose="020B0609020204030204" pitchFamily="49" charset="0"/>
              </a:rPr>
              <a:t>: = </a:t>
            </a:r>
            <a:r>
              <a:rPr lang="en-IN" sz="800" dirty="0" err="1">
                <a:solidFill>
                  <a:srgbClr val="000000"/>
                </a:solidFill>
                <a:highlight>
                  <a:srgbClr val="FFFFFF"/>
                </a:highlight>
                <a:latin typeface="Consolas" panose="020B0609020204030204" pitchFamily="49" charset="0"/>
              </a:rPr>
              <a:t>List.Max</a:t>
            </a:r>
            <a:r>
              <a:rPr lang="en-IN" sz="800" dirty="0">
                <a:solidFill>
                  <a:srgbClr val="000000"/>
                </a:solidFill>
                <a:highlight>
                  <a:srgbClr val="FFFFFF"/>
                </a:highlight>
                <a:latin typeface="Consolas" panose="020B0609020204030204" pitchFamily="49" charset="0"/>
              </a:rPr>
              <a:t>(</a:t>
            </a:r>
            <a:r>
              <a:rPr lang="en-IN" sz="800" dirty="0" err="1">
                <a:solidFill>
                  <a:srgbClr val="000000"/>
                </a:solidFill>
                <a:highlight>
                  <a:srgbClr val="FFFFFF"/>
                </a:highlight>
                <a:latin typeface="Consolas" panose="020B0609020204030204" pitchFamily="49" charset="0"/>
              </a:rPr>
              <a:t>fact_sales_monthly</a:t>
            </a:r>
            <a:r>
              <a:rPr lang="en-IN" sz="800" dirty="0">
                <a:solidFill>
                  <a:srgbClr val="000000"/>
                </a:solidFill>
                <a:highlight>
                  <a:srgbClr val="FFFFFF"/>
                </a:highlight>
                <a:latin typeface="Consolas" panose="020B0609020204030204" pitchFamily="49" charset="0"/>
              </a:rPr>
              <a:t>[date])</a:t>
            </a:r>
          </a:p>
          <a:p>
            <a:pPr marL="171450" indent="-171450">
              <a:buFont typeface="Arial" panose="020B0604020202020204" pitchFamily="34" charset="0"/>
              <a:buChar char="•"/>
            </a:pPr>
            <a:r>
              <a:rPr lang="en-IN" sz="800" dirty="0">
                <a:solidFill>
                  <a:srgbClr val="000000"/>
                </a:solidFill>
                <a:highlight>
                  <a:srgbClr val="FFFFFF"/>
                </a:highlight>
                <a:latin typeface="Consolas" panose="020B0609020204030204" pitchFamily="49" charset="0"/>
              </a:rPr>
              <a:t>Filter; = </a:t>
            </a:r>
            <a:r>
              <a:rPr lang="en-IN" sz="800" dirty="0" err="1">
                <a:solidFill>
                  <a:srgbClr val="000000"/>
                </a:solidFill>
                <a:highlight>
                  <a:srgbClr val="FFFFFF"/>
                </a:highlight>
                <a:latin typeface="Consolas" panose="020B0609020204030204" pitchFamily="49" charset="0"/>
              </a:rPr>
              <a:t>Table.SelectRows</a:t>
            </a:r>
            <a:r>
              <a:rPr lang="en-IN" sz="800" dirty="0">
                <a:solidFill>
                  <a:srgbClr val="000000"/>
                </a:solidFill>
                <a:highlight>
                  <a:srgbClr val="FFFFFF"/>
                </a:highlight>
                <a:latin typeface="Consolas" panose="020B0609020204030204" pitchFamily="49" charset="0"/>
              </a:rPr>
              <a:t>(Source, each ([date] &gt; </a:t>
            </a:r>
            <a:r>
              <a:rPr lang="en-IN" sz="800" dirty="0" err="1">
                <a:solidFill>
                  <a:srgbClr val="000000"/>
                </a:solidFill>
                <a:highlight>
                  <a:srgbClr val="FFFFFF"/>
                </a:highlight>
                <a:latin typeface="Consolas" panose="020B0609020204030204" pitchFamily="49" charset="0"/>
              </a:rPr>
              <a:t>LastSalesMonth</a:t>
            </a:r>
            <a:r>
              <a:rPr lang="en-IN" sz="800" dirty="0">
                <a:solidFill>
                  <a:srgbClr val="000000"/>
                </a:solidFill>
                <a:highlight>
                  <a:srgbClr val="FFFFFF"/>
                </a:highlight>
                <a:latin typeface="Consolas" panose="020B0609020204030204" pitchFamily="49" charset="0"/>
              </a:rPr>
              <a:t>))</a:t>
            </a:r>
          </a:p>
          <a:p>
            <a:pPr marL="171450" indent="-171450">
              <a:buFont typeface="Arial" panose="020B0604020202020204" pitchFamily="34" charset="0"/>
              <a:buChar char="•"/>
            </a:pPr>
            <a:r>
              <a:rPr lang="en-US" sz="800" dirty="0"/>
              <a:t>= </a:t>
            </a:r>
            <a:r>
              <a:rPr lang="en-US" sz="800" dirty="0" err="1"/>
              <a:t>Table.TransformColumnTypes</a:t>
            </a:r>
            <a:r>
              <a:rPr lang="en-US" sz="800" dirty="0"/>
              <a:t>(Source,{{"Benchmark", type text}, {"ID", Int64.Type}})</a:t>
            </a:r>
          </a:p>
        </p:txBody>
      </p:sp>
      <p:pic>
        <p:nvPicPr>
          <p:cNvPr id="4" name="Picture 3">
            <a:extLst>
              <a:ext uri="{FF2B5EF4-FFF2-40B4-BE49-F238E27FC236}">
                <a16:creationId xmlns:a16="http://schemas.microsoft.com/office/drawing/2014/main" id="{64D99197-2B1B-820B-1DD1-CBA71F60B06B}"/>
              </a:ext>
            </a:extLst>
          </p:cNvPr>
          <p:cNvPicPr>
            <a:picLocks noChangeAspect="1"/>
          </p:cNvPicPr>
          <p:nvPr/>
        </p:nvPicPr>
        <p:blipFill>
          <a:blip r:embed="rId3"/>
          <a:stretch>
            <a:fillRect/>
          </a:stretch>
        </p:blipFill>
        <p:spPr>
          <a:xfrm>
            <a:off x="1259752" y="5080153"/>
            <a:ext cx="2347801" cy="450778"/>
          </a:xfrm>
          <a:prstGeom prst="rect">
            <a:avLst/>
          </a:prstGeom>
        </p:spPr>
      </p:pic>
    </p:spTree>
    <p:extLst>
      <p:ext uri="{BB962C8B-B14F-4D97-AF65-F5344CB8AC3E}">
        <p14:creationId xmlns:p14="http://schemas.microsoft.com/office/powerpoint/2010/main" val="111000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rtlCol="0"/>
          <a:lstStyle/>
          <a:p>
            <a:pPr rtl="0"/>
            <a:r>
              <a:rPr lang="en-GB"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02038"/>
            <a:ext cx="7113865" cy="2247219"/>
          </a:xfrm>
        </p:spPr>
        <p:txBody>
          <a:bodyPr rtlCol="0">
            <a:normAutofit/>
          </a:bodyPr>
          <a:lstStyle/>
          <a:p>
            <a:pPr rtl="0"/>
            <a:r>
              <a:rPr lang="en-US" dirty="0"/>
              <a:t>Live Dashboard </a:t>
            </a:r>
            <a:r>
              <a:rPr lang="en-US" dirty="0" err="1"/>
              <a:t>PowerBi</a:t>
            </a:r>
            <a:r>
              <a:rPr lang="en-US" dirty="0"/>
              <a:t>: </a:t>
            </a:r>
            <a:r>
              <a:rPr lang="en-US" dirty="0">
                <a:hlinkClick r:id="rId3"/>
              </a:rPr>
              <a:t>Click here</a:t>
            </a:r>
            <a:endParaRPr lang="en-US" dirty="0"/>
          </a:p>
          <a:p>
            <a:pPr rtl="0"/>
            <a:r>
              <a:rPr lang="en-US" dirty="0" err="1"/>
              <a:t>Github</a:t>
            </a:r>
            <a:r>
              <a:rPr lang="en-US" dirty="0"/>
              <a:t>: </a:t>
            </a:r>
            <a:r>
              <a:rPr lang="en-US" dirty="0">
                <a:hlinkClick r:id="rId4"/>
              </a:rPr>
              <a:t>Click here</a:t>
            </a:r>
            <a:endParaRPr lang="en-GB" dirty="0"/>
          </a:p>
        </p:txBody>
      </p:sp>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rtlCol="0"/>
          <a:lstStyle/>
          <a:p>
            <a:pPr rtl="0"/>
            <a:r>
              <a:rPr lang="en-GB" dirty="0">
                <a:latin typeface="Bahnschrift SemiLight SemiCondeBahnschrift SemiLight SemiConde" panose="020B0502040204020203" pitchFamily="34" charset="0"/>
              </a:rPr>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083517" y="1604514"/>
            <a:ext cx="9779183" cy="3766680"/>
          </a:xfrm>
        </p:spPr>
        <p:txBody>
          <a:bodyPr vert="horz" lIns="91440" tIns="45720" rIns="91440" bIns="45720" rtlCol="0" anchor="t">
            <a:normAutofit fontScale="70000" lnSpcReduction="20000"/>
          </a:bodyPr>
          <a:lstStyle/>
          <a:p>
            <a:pPr rtl="0"/>
            <a:r>
              <a:rPr lang="en-IN" dirty="0">
                <a:latin typeface="Bahnschrift SemiLight SemiCondeBahnschrift SemiLight SemiConde" panose="020B0502040204020203" pitchFamily="34" charset="0"/>
              </a:rPr>
              <a:t>﻿</a:t>
            </a:r>
          </a:p>
          <a:p>
            <a:pPr rtl="0"/>
            <a:endParaRPr lang="en-IN" dirty="0">
              <a:latin typeface="Bahnschrift SemiLight SemiCondeBahnschrift SemiLight SemiConde" panose="020B0502040204020203" pitchFamily="34" charset="0"/>
            </a:endParaRPr>
          </a:p>
          <a:p>
            <a:pPr rtl="0"/>
            <a:r>
              <a:rPr lang="en-IN" dirty="0">
                <a:latin typeface="Bahnschrift SemiLight SemiCondeBahnschrift SemiLight SemiConde" panose="020B0502040204020203" pitchFamily="34" charset="0"/>
              </a:rPr>
              <a:t>Welcome to Project Business Insight 360, where I create a comprehensive Power BI dashboard to drive data-driven decision-making at </a:t>
            </a:r>
            <a:r>
              <a:rPr lang="en-IN" dirty="0" err="1">
                <a:latin typeface="Bahnschrift SemiLight SemiCondeBahnschrift SemiLight SemiConde" panose="020B0502040204020203" pitchFamily="34" charset="0"/>
              </a:rPr>
              <a:t>AtliQ</a:t>
            </a:r>
            <a:endParaRPr lang="en-IN" dirty="0">
              <a:latin typeface="Bahnschrift SemiLight SemiCondeBahnschrift SemiLight SemiConde" panose="020B0502040204020203" pitchFamily="34" charset="0"/>
            </a:endParaRPr>
          </a:p>
          <a:p>
            <a:pPr rtl="0"/>
            <a:r>
              <a:rPr lang="en-IN" dirty="0">
                <a:latin typeface="Bahnschrift SemiLight SemiCondeBahnschrift SemiLight SemiConde" panose="020B0502040204020203" pitchFamily="34" charset="0"/>
              </a:rPr>
              <a:t>Hardware. By offering critical insights into financial performance, market trends, Supply chain ,Executive view and operational efficiency.</a:t>
            </a:r>
          </a:p>
          <a:p>
            <a:pPr rtl="0"/>
            <a:r>
              <a:rPr lang="en-IN" dirty="0">
                <a:latin typeface="Bahnschrift SemiLight SemiCondeBahnschrift SemiLight SemiConde" panose="020B0502040204020203" pitchFamily="34" charset="0"/>
              </a:rPr>
              <a:t>This dashboard will empower the company to make informed strategic choices, optimize operations, and enhance profitability. This initiative is vital for </a:t>
            </a:r>
            <a:r>
              <a:rPr lang="en-IN" dirty="0" err="1">
                <a:latin typeface="Bahnschrift SemiLight SemiCondeBahnschrift SemiLight SemiConde" panose="020B0502040204020203" pitchFamily="34" charset="0"/>
              </a:rPr>
              <a:t>AtliQ</a:t>
            </a:r>
            <a:r>
              <a:rPr lang="en-IN" dirty="0">
                <a:latin typeface="Bahnschrift SemiLight SemiCondeBahnschrift SemiLight SemiConde" panose="020B0502040204020203" pitchFamily="34" charset="0"/>
              </a:rPr>
              <a:t> Hardware to stay competitive, strengthen its market position, and ensure future success.</a:t>
            </a:r>
            <a:endParaRPr lang="en-GB" dirty="0">
              <a:latin typeface="Bahnschrift SemiLight SemiCondeBahnschrift SemiLight SemiConde" panose="020B0502040204020203" pitchFamily="34" charset="0"/>
            </a:endParaRPr>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rtlCol="0"/>
          <a:lstStyle/>
          <a:p>
            <a:pPr rtl="0"/>
            <a:r>
              <a:rPr lang="en-GB" dirty="0">
                <a:latin typeface="Bahnschrift SemiLight SemiCondeBahnschrift SemiLight SemiConde" panose="020B0502040204020203" pitchFamily="34" charset="0"/>
              </a:rPr>
              <a:t>About the Company</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083517" y="1500996"/>
            <a:ext cx="9779183" cy="3870197"/>
          </a:xfrm>
        </p:spPr>
        <p:txBody>
          <a:bodyPr vert="horz" lIns="91440" tIns="45720" rIns="91440" bIns="45720" rtlCol="0" anchor="t">
            <a:normAutofit fontScale="77500" lnSpcReduction="20000"/>
          </a:bodyPr>
          <a:lstStyle/>
          <a:p>
            <a:pPr rtl="0"/>
            <a:r>
              <a:rPr lang="en-IN" dirty="0">
                <a:latin typeface="Bahnschrift SemiLight SemiCondeBahnschrift SemiLight SemiConde" panose="020B0502040204020203" pitchFamily="34" charset="0"/>
              </a:rPr>
              <a:t>﻿</a:t>
            </a:r>
          </a:p>
          <a:p>
            <a:pPr rtl="0"/>
            <a:endParaRPr lang="en-IN" dirty="0">
              <a:latin typeface="Bahnschrift SemiLight SemiCondeBahnschrift SemiLight SemiConde" panose="020B0502040204020203" pitchFamily="34" charset="0"/>
            </a:endParaRPr>
          </a:p>
          <a:p>
            <a:pPr rtl="0"/>
            <a:r>
              <a:rPr lang="en-IN" dirty="0" err="1">
                <a:latin typeface="Bahnschrift SemiLight SemiCondeBahnschrift SemiLight SemiConde" panose="020B0502040204020203" pitchFamily="34" charset="0"/>
              </a:rPr>
              <a:t>AtliQ</a:t>
            </a:r>
            <a:r>
              <a:rPr lang="en-IN" dirty="0">
                <a:latin typeface="Bahnschrift SemiLight SemiCondeBahnschrift SemiLight SemiConde" panose="020B0502040204020203" pitchFamily="34" charset="0"/>
              </a:rPr>
              <a:t> Hardware is a fast-growing company that has expanded its business worldwide. Specializing in computers and accessories, </a:t>
            </a:r>
            <a:r>
              <a:rPr lang="en-IN" dirty="0" err="1">
                <a:latin typeface="Bahnschrift SemiLight SemiCondeBahnschrift SemiLight SemiConde" panose="020B0502040204020203" pitchFamily="34" charset="0"/>
              </a:rPr>
              <a:t>AtliQ</a:t>
            </a:r>
            <a:r>
              <a:rPr lang="en-IN" dirty="0">
                <a:latin typeface="Bahnschrift SemiLight SemiCondeBahnschrift SemiLight SemiConde" panose="020B0502040204020203" pitchFamily="34" charset="0"/>
              </a:rPr>
              <a:t> has quickly become a global force in the tech industry. The company offers a wide range of products, including high- performance desktops, laptops, servers, and essential peripherals like keyboards, mice, monitors, and storage devices. With a strong international distribution network and strategic industry</a:t>
            </a:r>
          </a:p>
          <a:p>
            <a:pPr rtl="0"/>
            <a:r>
              <a:rPr lang="en-IN" dirty="0">
                <a:latin typeface="Bahnschrift SemiLight SemiCondeBahnschrift SemiLight SemiConde" panose="020B0502040204020203" pitchFamily="34" charset="0"/>
              </a:rPr>
              <a:t>partnerships, </a:t>
            </a:r>
            <a:r>
              <a:rPr lang="en-IN" dirty="0" err="1">
                <a:latin typeface="Bahnschrift SemiLight SemiCondeBahnschrift SemiLight SemiConde" panose="020B0502040204020203" pitchFamily="34" charset="0"/>
              </a:rPr>
              <a:t>AtliQ</a:t>
            </a:r>
            <a:r>
              <a:rPr lang="en-IN" dirty="0">
                <a:latin typeface="Bahnschrift SemiLight SemiCondeBahnschrift SemiLight SemiConde" panose="020B0502040204020203" pitchFamily="34" charset="0"/>
              </a:rPr>
              <a:t> ensures its products are available to customers everywhere, making it a trusted name in the tech world.</a:t>
            </a:r>
            <a:endParaRPr lang="en-GB" dirty="0">
              <a:latin typeface="Bahnschrift SemiLight SemiCondeBahnschrift SemiLight SemiConde" panose="020B0502040204020203" pitchFamily="34" charset="0"/>
            </a:endParaRPr>
          </a:p>
        </p:txBody>
      </p:sp>
    </p:spTree>
    <p:extLst>
      <p:ext uri="{BB962C8B-B14F-4D97-AF65-F5344CB8AC3E}">
        <p14:creationId xmlns:p14="http://schemas.microsoft.com/office/powerpoint/2010/main" val="3783493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rtlCol="0" anchor="ctr">
            <a:normAutofit/>
          </a:bodyPr>
          <a:lstStyle/>
          <a:p>
            <a:pPr rtl="0"/>
            <a:r>
              <a:rPr lang="en-US" dirty="0">
                <a:latin typeface="Bahnschrift SemiLight SemiCondeBahnschrift SemiLight SemiConde" panose="020B0502040204020203" pitchFamily="34" charset="0"/>
              </a:rPr>
              <a:t>Problem</a:t>
            </a:r>
            <a:endParaRPr lang="en-GB" dirty="0">
              <a:latin typeface="Bahnschrift SemiLight SemiCondeBahnschrift SemiLight SemiConde" panose="020B0502040204020203" pitchFamily="34" charset="0"/>
            </a:endParaRP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
          </p:nvPr>
        </p:nvSpPr>
        <p:spPr>
          <a:xfrm>
            <a:off x="1167492" y="2163763"/>
            <a:ext cx="7243262" cy="3047606"/>
          </a:xfrm>
        </p:spPr>
        <p:txBody>
          <a:bodyPr vert="horz" lIns="91440" tIns="45720" rIns="91440" bIns="45720" rtlCol="0">
            <a:normAutofit/>
          </a:bodyPr>
          <a:lstStyle/>
          <a:p>
            <a:pPr rtl="0"/>
            <a:r>
              <a:rPr lang="en-IN" sz="1900" dirty="0" err="1">
                <a:latin typeface="Bahnschrift SemiLight SemiCondeBahnschrift SemiLight SemiConde" panose="020B0502040204020203" pitchFamily="34" charset="0"/>
              </a:rPr>
              <a:t>AtliQ</a:t>
            </a:r>
            <a:r>
              <a:rPr lang="en-IN" sz="1900" dirty="0">
                <a:latin typeface="Bahnschrift SemiLight SemiCondeBahnschrift SemiLight SemiConde" panose="020B0502040204020203" pitchFamily="34" charset="0"/>
              </a:rPr>
              <a:t> Hardware, a rapidly growing consumer electronics company with operations in multiple countries, is facing significant challenges due to outdated data analytics practices. Despite their growth, they continue to rely on Excel files for data management, leading to inefficiencies and difficulty in generating actionable insights. This limitation recently contributed to a substantial loss in our Latin American market. It's crucial for </a:t>
            </a:r>
            <a:r>
              <a:rPr lang="en-IN" sz="1900" dirty="0" err="1">
                <a:latin typeface="Bahnschrift SemiLight SemiCondeBahnschrift SemiLight SemiConde" panose="020B0502040204020203" pitchFamily="34" charset="0"/>
              </a:rPr>
              <a:t>AtliQ</a:t>
            </a:r>
            <a:r>
              <a:rPr lang="en-IN" sz="1900" dirty="0">
                <a:latin typeface="Bahnschrift SemiLight SemiCondeBahnschrift SemiLight SemiConde" panose="020B0502040204020203" pitchFamily="34" charset="0"/>
              </a:rPr>
              <a:t> Hardware to transition to more advanced and integrated data analytics solutions to harness our full potential, optimize decision- making, and prevent future setbacks.</a:t>
            </a:r>
            <a:endParaRPr lang="en-GB" sz="1900" dirty="0">
              <a:latin typeface="Bahnschrift SemiLight SemiCondeBahnschrift SemiLight SemiConde" panose="020B0502040204020203" pitchFamily="34" charset="0"/>
            </a:endParaRPr>
          </a:p>
        </p:txBody>
      </p:sp>
      <p:pic>
        <p:nvPicPr>
          <p:cNvPr id="9" name="Picture 8" descr="A person with his hands on his head looking at a computer&#10;&#10;Description automatically generated">
            <a:extLst>
              <a:ext uri="{FF2B5EF4-FFF2-40B4-BE49-F238E27FC236}">
                <a16:creationId xmlns:a16="http://schemas.microsoft.com/office/drawing/2014/main" id="{22E1D078-FA37-AEDE-1AAF-DD6B3CCB0EAC}"/>
              </a:ext>
            </a:extLst>
          </p:cNvPr>
          <p:cNvPicPr>
            <a:picLocks noChangeAspect="1"/>
          </p:cNvPicPr>
          <p:nvPr/>
        </p:nvPicPr>
        <p:blipFill>
          <a:blip r:embed="rId3"/>
          <a:stretch>
            <a:fillRect/>
          </a:stretch>
        </p:blipFill>
        <p:spPr>
          <a:xfrm>
            <a:off x="9074989" y="1751846"/>
            <a:ext cx="2516292" cy="33543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87875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rtlCol="0"/>
          <a:lstStyle/>
          <a:p>
            <a:pPr rtl="0"/>
            <a:r>
              <a:rPr lang="en-GB" dirty="0">
                <a:latin typeface="Bahnschrift SemiLight SemiCondeBahnschrift SemiLight SemiConde" panose="020B0502040204020203" pitchFamily="34" charset="0"/>
              </a:rPr>
              <a:t>Objective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083517" y="1500996"/>
            <a:ext cx="9779183" cy="3870197"/>
          </a:xfrm>
        </p:spPr>
        <p:txBody>
          <a:bodyPr vert="horz" lIns="91440" tIns="45720" rIns="91440" bIns="45720" rtlCol="0" anchor="t">
            <a:normAutofit fontScale="92500" lnSpcReduction="20000"/>
          </a:bodyPr>
          <a:lstStyle/>
          <a:p>
            <a:pPr rtl="0"/>
            <a:r>
              <a:rPr lang="en-IN" dirty="0">
                <a:latin typeface="Bahnschrift SemiLight SemiCondeBahnschrift SemiLight SemiConde" panose="020B0502040204020203" pitchFamily="34" charset="0"/>
              </a:rPr>
              <a:t>﻿</a:t>
            </a:r>
          </a:p>
          <a:p>
            <a:pPr rtl="0"/>
            <a:endParaRPr lang="en-IN" dirty="0">
              <a:latin typeface="Bahnschrift SemiLight SemiCondeBahnschrift SemiLight SemiConde" panose="020B0502040204020203" pitchFamily="34" charset="0"/>
            </a:endParaRPr>
          </a:p>
          <a:p>
            <a:pPr rtl="0"/>
            <a:r>
              <a:rPr lang="en-IN" dirty="0">
                <a:latin typeface="Bahnschrift SemiLight SemiCondeBahnschrift SemiLight SemiConde" panose="020B0502040204020203" pitchFamily="34" charset="0"/>
              </a:rPr>
              <a:t>To transition </a:t>
            </a:r>
            <a:r>
              <a:rPr lang="en-IN" dirty="0" err="1">
                <a:latin typeface="Bahnschrift SemiLight SemiCondeBahnschrift SemiLight SemiConde" panose="020B0502040204020203" pitchFamily="34" charset="0"/>
              </a:rPr>
              <a:t>AtliQ</a:t>
            </a:r>
            <a:r>
              <a:rPr lang="en-IN" dirty="0">
                <a:latin typeface="Bahnschrift SemiLight SemiCondeBahnschrift SemiLight SemiConde" panose="020B0502040204020203" pitchFamily="34" charset="0"/>
              </a:rPr>
              <a:t> Hardware from relying on Excel files to an advanced, integrated data analytics solution. This will enable the company to effectively generate actionable insights, optimize decision-making processes, and prevent future losses, particularly in key markets such as Latin America. The ultimate goal is to enhance operational efficiency, support sustained business growth, and maintain a competitive edge in the consumer electronics industry.</a:t>
            </a:r>
            <a:endParaRPr lang="en-GB" dirty="0">
              <a:latin typeface="Bahnschrift SemiLight SemiCondeBahnschrift SemiLight SemiConde" panose="020B0502040204020203" pitchFamily="34" charset="0"/>
            </a:endParaRPr>
          </a:p>
        </p:txBody>
      </p:sp>
    </p:spTree>
    <p:extLst>
      <p:ext uri="{BB962C8B-B14F-4D97-AF65-F5344CB8AC3E}">
        <p14:creationId xmlns:p14="http://schemas.microsoft.com/office/powerpoint/2010/main" val="1180384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rtlCol="0"/>
          <a:lstStyle/>
          <a:p>
            <a:pPr rtl="0"/>
            <a:r>
              <a:rPr lang="en-GB" dirty="0">
                <a:latin typeface="Bahnschrift SemiLight SemiCondeBahnschrift SemiLight SemiConde" panose="020B0502040204020203" pitchFamily="34" charset="0"/>
              </a:rPr>
              <a:t>Company</a:t>
            </a:r>
            <a:r>
              <a:rPr lang="en-GB" dirty="0"/>
              <a:t> Model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pPr rtl="0"/>
            <a:endParaRPr lang="en-GB" dirty="0"/>
          </a:p>
        </p:txBody>
      </p:sp>
    </p:spTree>
    <p:extLst>
      <p:ext uri="{BB962C8B-B14F-4D97-AF65-F5344CB8AC3E}">
        <p14:creationId xmlns:p14="http://schemas.microsoft.com/office/powerpoint/2010/main" val="344679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1"/>
            <a:ext cx="9779183" cy="826698"/>
          </a:xfrm>
        </p:spPr>
        <p:txBody>
          <a:bodyPr rtlCol="0"/>
          <a:lstStyle/>
          <a:p>
            <a:pPr rtl="0"/>
            <a:r>
              <a:rPr lang="en-GB" dirty="0">
                <a:latin typeface="Bahnschrift SemiLight SemiCondeBahnschrift SemiLight SemiConde" panose="020B0502040204020203" pitchFamily="34" charset="0"/>
              </a:rPr>
              <a:t>Company Platform and Structure</a:t>
            </a:r>
          </a:p>
        </p:txBody>
      </p:sp>
      <p:pic>
        <p:nvPicPr>
          <p:cNvPr id="4" name="object 7">
            <a:extLst>
              <a:ext uri="{FF2B5EF4-FFF2-40B4-BE49-F238E27FC236}">
                <a16:creationId xmlns:a16="http://schemas.microsoft.com/office/drawing/2014/main" id="{9A8A3D01-DFBE-0F61-83EA-5CBB55ED28CD}"/>
              </a:ext>
            </a:extLst>
          </p:cNvPr>
          <p:cNvPicPr/>
          <p:nvPr/>
        </p:nvPicPr>
        <p:blipFill>
          <a:blip r:embed="rId3" cstate="print"/>
          <a:stretch>
            <a:fillRect/>
          </a:stretch>
        </p:blipFill>
        <p:spPr>
          <a:xfrm>
            <a:off x="776378" y="2280124"/>
            <a:ext cx="4494362" cy="2209964"/>
          </a:xfrm>
          <a:prstGeom prst="rect">
            <a:avLst/>
          </a:prstGeom>
        </p:spPr>
      </p:pic>
      <p:pic>
        <p:nvPicPr>
          <p:cNvPr id="7" name="object 5">
            <a:extLst>
              <a:ext uri="{FF2B5EF4-FFF2-40B4-BE49-F238E27FC236}">
                <a16:creationId xmlns:a16="http://schemas.microsoft.com/office/drawing/2014/main" id="{5887922C-30A2-CF8C-9CAB-4323EF7F2597}"/>
              </a:ext>
            </a:extLst>
          </p:cNvPr>
          <p:cNvPicPr/>
          <p:nvPr/>
        </p:nvPicPr>
        <p:blipFill>
          <a:blip r:embed="rId4" cstate="print"/>
          <a:stretch>
            <a:fillRect/>
          </a:stretch>
        </p:blipFill>
        <p:spPr>
          <a:xfrm>
            <a:off x="7430221" y="2324017"/>
            <a:ext cx="4419303" cy="2122177"/>
          </a:xfrm>
          <a:prstGeom prst="rect">
            <a:avLst/>
          </a:prstGeom>
        </p:spPr>
      </p:pic>
      <p:pic>
        <p:nvPicPr>
          <p:cNvPr id="11" name="Picture 10">
            <a:extLst>
              <a:ext uri="{FF2B5EF4-FFF2-40B4-BE49-F238E27FC236}">
                <a16:creationId xmlns:a16="http://schemas.microsoft.com/office/drawing/2014/main" id="{B14BEA5B-8468-BFFF-7921-2D060823171A}"/>
              </a:ext>
            </a:extLst>
          </p:cNvPr>
          <p:cNvPicPr>
            <a:picLocks noChangeAspect="1"/>
          </p:cNvPicPr>
          <p:nvPr/>
        </p:nvPicPr>
        <p:blipFill>
          <a:blip r:embed="rId5"/>
          <a:stretch>
            <a:fillRect/>
          </a:stretch>
        </p:blipFill>
        <p:spPr>
          <a:xfrm>
            <a:off x="7889999" y="4725671"/>
            <a:ext cx="3841629" cy="2122177"/>
          </a:xfrm>
          <a:prstGeom prst="roundRect">
            <a:avLst/>
          </a:prstGeom>
        </p:spPr>
      </p:pic>
      <p:pic>
        <p:nvPicPr>
          <p:cNvPr id="12" name="Picture 11">
            <a:extLst>
              <a:ext uri="{FF2B5EF4-FFF2-40B4-BE49-F238E27FC236}">
                <a16:creationId xmlns:a16="http://schemas.microsoft.com/office/drawing/2014/main" id="{CFBE8BBE-E017-081C-8809-F3048C019FD3}"/>
              </a:ext>
            </a:extLst>
          </p:cNvPr>
          <p:cNvPicPr>
            <a:picLocks noChangeAspect="1"/>
          </p:cNvPicPr>
          <p:nvPr/>
        </p:nvPicPr>
        <p:blipFill>
          <a:blip r:embed="rId6"/>
          <a:stretch>
            <a:fillRect/>
          </a:stretch>
        </p:blipFill>
        <p:spPr>
          <a:xfrm>
            <a:off x="776378" y="4725670"/>
            <a:ext cx="3841629" cy="2122177"/>
          </a:xfrm>
          <a:prstGeom prst="roundRect">
            <a:avLst/>
          </a:prstGeom>
        </p:spPr>
      </p:pic>
    </p:spTree>
    <p:extLst>
      <p:ext uri="{BB962C8B-B14F-4D97-AF65-F5344CB8AC3E}">
        <p14:creationId xmlns:p14="http://schemas.microsoft.com/office/powerpoint/2010/main" val="288986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rtlCol="0" anchor="b">
            <a:normAutofit/>
          </a:bodyPr>
          <a:lstStyle/>
          <a:p>
            <a:pPr rtl="0"/>
            <a:r>
              <a:rPr lang="en-GB" dirty="0">
                <a:latin typeface="Bahnschrift SemiLight SemiCondeBahnschrift SemiLight SemiConde" panose="020B0502040204020203" pitchFamily="34" charset="0"/>
              </a:rPr>
              <a:t>Data Model</a:t>
            </a:r>
          </a:p>
        </p:txBody>
      </p:sp>
      <p:sp>
        <p:nvSpPr>
          <p:cNvPr id="8" name="TextBox 7">
            <a:extLst>
              <a:ext uri="{FF2B5EF4-FFF2-40B4-BE49-F238E27FC236}">
                <a16:creationId xmlns:a16="http://schemas.microsoft.com/office/drawing/2014/main" id="{FFC08679-E994-65A4-83E3-745E8D95AC47}"/>
              </a:ext>
            </a:extLst>
          </p:cNvPr>
          <p:cNvSpPr txBox="1"/>
          <p:nvPr/>
        </p:nvSpPr>
        <p:spPr>
          <a:xfrm>
            <a:off x="845389" y="2501660"/>
            <a:ext cx="3700732" cy="2031325"/>
          </a:xfrm>
          <a:prstGeom prst="rect">
            <a:avLst/>
          </a:prstGeom>
          <a:noFill/>
        </p:spPr>
        <p:txBody>
          <a:bodyPr wrap="square" rtlCol="0">
            <a:spAutoFit/>
          </a:bodyPr>
          <a:lstStyle/>
          <a:p>
            <a:r>
              <a:rPr lang="en-IN" dirty="0">
                <a:latin typeface="Bahnschrift SemiLight SemiCondeBahnschrift SemiLight SemiConde" panose="020B0502040204020203" pitchFamily="34" charset="0"/>
              </a:rPr>
              <a:t>﻿</a:t>
            </a:r>
          </a:p>
          <a:p>
            <a:endParaRPr lang="en-IN" dirty="0">
              <a:latin typeface="Bahnschrift SemiLight SemiCondeBahnschrift SemiLight SemiConde" panose="020B0502040204020203" pitchFamily="34" charset="0"/>
            </a:endParaRPr>
          </a:p>
          <a:p>
            <a:pPr marL="285750" indent="-285750">
              <a:buFont typeface="Arial" panose="020B0604020202020204" pitchFamily="34" charset="0"/>
              <a:buChar char="•"/>
            </a:pPr>
            <a:r>
              <a:rPr lang="en-IN" dirty="0">
                <a:latin typeface="Bahnschrift SemiLight SemiCondeBahnschrift SemiLight SemiConde" panose="020B0502040204020203" pitchFamily="34" charset="0"/>
              </a:rPr>
              <a:t>DAX - Explicit Measures</a:t>
            </a:r>
          </a:p>
          <a:p>
            <a:pPr marL="285750" indent="-285750">
              <a:buFont typeface="Arial" panose="020B0604020202020204" pitchFamily="34" charset="0"/>
              <a:buChar char="•"/>
            </a:pPr>
            <a:r>
              <a:rPr lang="en-IN" dirty="0">
                <a:latin typeface="Bahnschrift SemiLight SemiCondeBahnschrift SemiLight SemiConde" panose="020B0502040204020203" pitchFamily="34" charset="0"/>
              </a:rPr>
              <a:t>Star Schema - with fact tables in the centre.</a:t>
            </a:r>
          </a:p>
          <a:p>
            <a:pPr marL="285750" indent="-285750">
              <a:buFont typeface="Arial" panose="020B0604020202020204" pitchFamily="34" charset="0"/>
              <a:buChar char="•"/>
            </a:pPr>
            <a:r>
              <a:rPr lang="en-IN" dirty="0">
                <a:latin typeface="Bahnschrift SemiLight SemiCondeBahnschrift SemiLight SemiConde" panose="020B0502040204020203" pitchFamily="34" charset="0"/>
              </a:rPr>
              <a:t>Snowflake Schema – Normalizes</a:t>
            </a:r>
          </a:p>
          <a:p>
            <a:r>
              <a:rPr lang="en-IN" dirty="0">
                <a:latin typeface="Bahnschrift SemiLight SemiCondeBahnschrift SemiLight SemiConde" panose="020B0502040204020203" pitchFamily="34" charset="0"/>
              </a:rPr>
              <a:t>     dimension tables.</a:t>
            </a:r>
            <a:endParaRPr lang="en-GB" dirty="0">
              <a:latin typeface="Bahnschrift SemiLight SemiCondeBahnschrift SemiLight SemiConde" panose="020B0502040204020203" pitchFamily="34" charset="0"/>
            </a:endParaRPr>
          </a:p>
        </p:txBody>
      </p:sp>
      <p:pic>
        <p:nvPicPr>
          <p:cNvPr id="10" name="Picture 9">
            <a:extLst>
              <a:ext uri="{FF2B5EF4-FFF2-40B4-BE49-F238E27FC236}">
                <a16:creationId xmlns:a16="http://schemas.microsoft.com/office/drawing/2014/main" id="{2DC79B82-1CE2-C7B6-E0F4-42E2CE4B1914}"/>
              </a:ext>
            </a:extLst>
          </p:cNvPr>
          <p:cNvPicPr>
            <a:picLocks noChangeAspect="1"/>
          </p:cNvPicPr>
          <p:nvPr/>
        </p:nvPicPr>
        <p:blipFill>
          <a:blip r:embed="rId3"/>
          <a:stretch>
            <a:fillRect/>
          </a:stretch>
        </p:blipFill>
        <p:spPr>
          <a:xfrm>
            <a:off x="5066522" y="381000"/>
            <a:ext cx="6407712" cy="6096000"/>
          </a:xfrm>
          <a:prstGeom prst="roundRect">
            <a:avLst/>
          </a:prstGeom>
        </p:spPr>
      </p:pic>
    </p:spTree>
    <p:extLst>
      <p:ext uri="{BB962C8B-B14F-4D97-AF65-F5344CB8AC3E}">
        <p14:creationId xmlns:p14="http://schemas.microsoft.com/office/powerpoint/2010/main" val="824389017"/>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457595_TF45331398_Win32" id="{5659B9E0-3971-467D-9BA2-B20B39D641FE}" vid="{E6DA4EDB-46C2-4D45-9E99-6BB2FEEE47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{00365550-B5D0-4EF4-B156-E2D736F372C7}tf45331398_win32</Template>
  <TotalTime>329</TotalTime>
  <Words>2639</Words>
  <Application>Microsoft Office PowerPoint</Application>
  <PresentationFormat>Widescreen</PresentationFormat>
  <Paragraphs>174</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Bahnschrift SemiLight SemiConde</vt:lpstr>
      <vt:lpstr>Bahnschrift SemiLight SemiCondeBahnschrift SemiLight SemiConde</vt:lpstr>
      <vt:lpstr>Calibri</vt:lpstr>
      <vt:lpstr>Consolas</vt:lpstr>
      <vt:lpstr>Tenorite</vt:lpstr>
      <vt:lpstr>Office Theme</vt:lpstr>
      <vt:lpstr>Business Insight 360</vt:lpstr>
      <vt:lpstr>Agenda</vt:lpstr>
      <vt:lpstr>Introduction</vt:lpstr>
      <vt:lpstr>About the Company</vt:lpstr>
      <vt:lpstr>Problem</vt:lpstr>
      <vt:lpstr>Objective</vt:lpstr>
      <vt:lpstr>Company Model</vt:lpstr>
      <vt:lpstr>Company Platform and Structure</vt:lpstr>
      <vt:lpstr>Data Model</vt:lpstr>
      <vt:lpstr>Dashboard</vt:lpstr>
      <vt:lpstr>Dashboard Mockup</vt:lpstr>
      <vt:lpstr>Home</vt:lpstr>
      <vt:lpstr>Home</vt:lpstr>
      <vt:lpstr>Financial View</vt:lpstr>
      <vt:lpstr>Sales View</vt:lpstr>
      <vt:lpstr>Marketing View</vt:lpstr>
      <vt:lpstr>Supply Chain View</vt:lpstr>
      <vt:lpstr>Executive View</vt:lpstr>
      <vt:lpstr>Support View</vt:lpstr>
      <vt:lpstr>Info View</vt:lpstr>
      <vt:lpstr>Key Measures and Formula</vt:lpstr>
      <vt:lpstr>Key Measures and Formula</vt:lpstr>
      <vt:lpstr>Key Measures and Formula</vt:lpstr>
      <vt:lpstr>Column DAX and Query(M) Formula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Dinesh km</dc:creator>
  <cp:lastModifiedBy>Dinesh km</cp:lastModifiedBy>
  <cp:revision>7</cp:revision>
  <dcterms:created xsi:type="dcterms:W3CDTF">2024-07-04T14:06:32Z</dcterms:created>
  <dcterms:modified xsi:type="dcterms:W3CDTF">2024-07-05T08:15:04Z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